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Malgun Gothic" panose="020B0503020000020004" pitchFamily="34" charset="-127"/>
      <p:regular r:id="rId16"/>
      <p:bold r:id="rId17"/>
    </p:embeddedFont>
    <p:embeddedFont>
      <p:font typeface="Bad Script" panose="02000000000000000000" pitchFamily="2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o@m-t-g.r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6746" y="1654329"/>
            <a:ext cx="9738507" cy="3549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 txBox="1"/>
          <p:nvPr/>
        </p:nvSpPr>
        <p:spPr>
          <a:xfrm>
            <a:off x="427254" y="1140417"/>
            <a:ext cx="6058670" cy="147728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Токсикологические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являются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важной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частью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процесса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регистрации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проводятся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для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оценки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безопасности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его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компонентов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sz="18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"/>
              <a:sym typeface="Malgun Gothic"/>
            </a:endParaRPr>
          </a:p>
        </p:txBody>
      </p:sp>
      <p:sp>
        <p:nvSpPr>
          <p:cNvPr id="183" name="Google Shape;183;p22"/>
          <p:cNvSpPr txBox="1"/>
          <p:nvPr/>
        </p:nvSpPr>
        <p:spPr>
          <a:xfrm>
            <a:off x="427254" y="3865217"/>
            <a:ext cx="5544000" cy="286228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Существует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несколько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типов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токсикологических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которые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могут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быть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проведены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в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процессе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регистрации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в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числе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: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"/>
              <a:sym typeface="Malgun Gothic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1800"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острой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токсичности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1800"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Субхронические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токсичности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1800"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хронической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токсичности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1800"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генотоксичности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1800"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канцерогенности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4" name="Google Shape;184;p22"/>
          <p:cNvSpPr txBox="1"/>
          <p:nvPr/>
        </p:nvSpPr>
        <p:spPr>
          <a:xfrm>
            <a:off x="6485924" y="4293878"/>
            <a:ext cx="5040000" cy="233906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Целью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токсикологических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исследований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является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оценка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потенциального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негативного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влияния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его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компонентов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на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здоровье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человека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Эти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исследования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позволяют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выявить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все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потенциальные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риски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связанные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с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использованием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.</a:t>
            </a:r>
            <a:endParaRPr sz="1800" dirty="0">
              <a:solidFill>
                <a:srgbClr val="5D5D5D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37B5F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3658" y="0"/>
            <a:ext cx="4530998" cy="362905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2"/>
          <p:cNvSpPr txBox="1"/>
          <p:nvPr/>
        </p:nvSpPr>
        <p:spPr>
          <a:xfrm>
            <a:off x="427251" y="307000"/>
            <a:ext cx="6058800" cy="769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Токсикологические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исследования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2200" b="1" dirty="0">
              <a:solidFill>
                <a:srgbClr val="EF7A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427250" y="2995425"/>
            <a:ext cx="5544000" cy="769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Виды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токсикологических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исследований</a:t>
            </a:r>
            <a:endParaRPr sz="1600" dirty="0"/>
          </a:p>
        </p:txBody>
      </p:sp>
      <p:sp>
        <p:nvSpPr>
          <p:cNvPr id="188" name="Google Shape;188;p22"/>
          <p:cNvSpPr txBox="1"/>
          <p:nvPr/>
        </p:nvSpPr>
        <p:spPr>
          <a:xfrm>
            <a:off x="6485924" y="3440475"/>
            <a:ext cx="5039999" cy="769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Цель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токсикологических</a:t>
            </a:r>
            <a:r>
              <a:rPr lang="en-US" sz="22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22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исследований</a:t>
            </a:r>
            <a:endParaRPr sz="2200" b="1" dirty="0">
              <a:solidFill>
                <a:srgbClr val="EF7A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F7DF6EC9-0056-4483-94BD-574F83639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" y="531723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2AB1D4CA-30CB-45F1-AF86-4A16CC6F2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" y="560651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138CB6C4-100C-4F3C-B6C8-643FE7CDC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" y="589579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A49E9E37-54AE-4739-AC53-CADA6378C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" y="6181700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FBAABA06-32F2-4BCF-AB7E-8DADC9030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" y="645459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 txBox="1">
            <a:spLocks noGrp="1"/>
          </p:cNvSpPr>
          <p:nvPr>
            <p:ph type="title"/>
          </p:nvPr>
        </p:nvSpPr>
        <p:spPr>
          <a:xfrm>
            <a:off x="304799" y="152625"/>
            <a:ext cx="11601599" cy="86337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ct val="100000"/>
              <a:buFont typeface="Malgun Gothic"/>
              <a:buNone/>
            </a:pP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Клинические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испытания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4000" b="1" dirty="0">
              <a:solidFill>
                <a:srgbClr val="EF7A1B"/>
              </a:solidFill>
            </a:endParaRPr>
          </a:p>
        </p:txBody>
      </p:sp>
      <p:sp>
        <p:nvSpPr>
          <p:cNvPr id="194" name="Google Shape;194;p23"/>
          <p:cNvSpPr txBox="1">
            <a:spLocks noGrp="1"/>
          </p:cNvSpPr>
          <p:nvPr>
            <p:ph type="body" idx="1"/>
          </p:nvPr>
        </p:nvSpPr>
        <p:spPr>
          <a:xfrm>
            <a:off x="304799" y="1223497"/>
            <a:ext cx="11601600" cy="548187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1800"/>
              <a:buNone/>
            </a:pP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Компания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МТГ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понимает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важность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процессе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регистрации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проводятся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для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оценки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безопасности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эффективности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как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они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будут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одобрены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для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использования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широкой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общественностью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процесс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включает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себя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следующие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этапы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endParaRPr sz="18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5D5D"/>
              </a:buClr>
              <a:buSzPts val="1800"/>
              <a:buNone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анализируем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документы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готовим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Акт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Программу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Протокол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исследований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с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приложениями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проводим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поиск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литературы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необходимости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запрашиваем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у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заказчика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дополнительные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материалы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5D5D"/>
              </a:buClr>
              <a:buSzPts val="1800"/>
              <a:buNone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Заключение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договора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с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лечебно-профилактическим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учреждением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проведение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после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получения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разрешения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проведение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данного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5D5D"/>
              </a:buClr>
              <a:buSzPts val="1800"/>
              <a:buNone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Мы предоставляем медицинскому учреждению образец продукции для экспертизы (образцы, как правило, подлежат возврату), все необходимые документы от заказчика в электронном виде, договоры и архивы в бумажном виде;</a:t>
            </a: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5D5D"/>
              </a:buClr>
              <a:buSzPts val="1800"/>
              <a:buNone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Анализ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данных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полученных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ходе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для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определения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безопасности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эффективности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медицинского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D5D5D"/>
              </a:buClr>
              <a:buSzPts val="1800"/>
              <a:buNone/>
            </a:pPr>
            <a:r>
              <a:rPr lang="ru-RU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Процесс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призван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обеспечить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безопасность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эффективность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всех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зарегистрированных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МТГ,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для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использования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населением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тесно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сотрудничаем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с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медицинскими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профилактическими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учреждениями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чтобы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обеспечить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проведение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клинических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испытаний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соответствии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с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установленными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правилами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18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нормами</a:t>
            </a:r>
            <a:r>
              <a:rPr lang="en-US" sz="18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sz="18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solidFill>
                <a:srgbClr val="F79C53"/>
              </a:solidFill>
            </a:endParaRPr>
          </a:p>
        </p:txBody>
      </p:sp>
      <p:pic>
        <p:nvPicPr>
          <p:cNvPr id="4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56D25143-09EB-4CB0-B1AE-D544F795A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10" y="2414381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535B9A39-62E2-45E6-BDCA-0BEEE7C04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10" y="3274338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5B1CC4B7-F857-40C8-B329-B041C9400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90" y="412989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1D1A1E02-B7E2-4244-A7AD-F7EF4DE88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90" y="4985460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F8F79C34-28CF-4224-8AC9-C52045769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90" y="5634503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>
            <a:spLocks noGrp="1"/>
          </p:cNvSpPr>
          <p:nvPr>
            <p:ph type="title"/>
          </p:nvPr>
        </p:nvSpPr>
        <p:spPr>
          <a:xfrm>
            <a:off x="681725" y="681025"/>
            <a:ext cx="10510800" cy="1126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ct val="100000"/>
              <a:buFont typeface="Malgun Gothic"/>
              <a:buNone/>
            </a:pPr>
            <a:r>
              <a:rPr lang="en-US" sz="3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Процесс</a:t>
            </a:r>
            <a:r>
              <a:rPr lang="en-US" sz="3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3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работы</a:t>
            </a:r>
            <a:r>
              <a:rPr lang="en-US" sz="3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с </a:t>
            </a:r>
            <a:r>
              <a:rPr lang="en-US" sz="3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лечебно-профилактическими</a:t>
            </a:r>
            <a:r>
              <a:rPr lang="en-US" sz="3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3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учреждениями</a:t>
            </a:r>
            <a:endParaRPr sz="3600" b="1" dirty="0">
              <a:solidFill>
                <a:srgbClr val="EF7A1B"/>
              </a:solidFill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body" idx="1"/>
          </p:nvPr>
        </p:nvSpPr>
        <p:spPr>
          <a:xfrm>
            <a:off x="681725" y="2100935"/>
            <a:ext cx="10510800" cy="427083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285750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2220"/>
              <a:buNone/>
            </a:pP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Компания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МТГ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тесно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сотрудничает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с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лечебно-профилактическими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учреждениями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чтобы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обеспечить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эффективное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безопасное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использование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зарегистрированных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нами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медицинских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изделий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процесс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включает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себя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следующие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этапы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endParaRPr lang="ru-RU" sz="20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2220"/>
              <a:buNone/>
            </a:pPr>
            <a:endParaRPr sz="20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11431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2220"/>
              <a:buNone/>
            </a:pPr>
            <a:r>
              <a:rPr lang="ru-RU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Выявление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потенциальных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партнеров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медицинской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профилактической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сферах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11431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2220"/>
              <a:buNone/>
            </a:pPr>
            <a:r>
              <a:rPr lang="ru-RU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Установление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связи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построение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отношений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с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этими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партнерами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11431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2220"/>
              <a:buNone/>
            </a:pPr>
            <a:r>
              <a:rPr lang="ru-RU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Обеспечение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обучения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тренингов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правильному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использованию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обслуживанию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наших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медицинских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изделий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11431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2220"/>
              <a:buNone/>
            </a:pPr>
            <a:r>
              <a:rPr lang="ru-RU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Сотрудничество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в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рамках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научно-исследовательских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опытно-конструкторских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проектов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направленных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совершенствование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наших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продуктов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услуг</a:t>
            </a:r>
            <a:r>
              <a:rPr lang="en-US" sz="20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;</a:t>
            </a:r>
            <a:endParaRPr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endParaRPr sz="2220" dirty="0">
              <a:solidFill>
                <a:srgbClr val="BEE6FD"/>
              </a:solidFill>
            </a:endParaRPr>
          </a:p>
        </p:txBody>
      </p:sp>
      <p:pic>
        <p:nvPicPr>
          <p:cNvPr id="4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197F5142-8B67-4970-BF85-8BD265EEC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75" y="367893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5B4E457D-7DD8-4E1F-A3AD-7DC121F99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75" y="4364739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2302048E-C242-4EB3-9CC3-8B836A07B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00" y="4735180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0E0B59BF-EA33-4214-8642-813606D3E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00" y="5411605"/>
            <a:ext cx="154662" cy="1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>
            <a:spLocks noGrp="1"/>
          </p:cNvSpPr>
          <p:nvPr>
            <p:ph type="body" idx="1"/>
          </p:nvPr>
        </p:nvSpPr>
        <p:spPr>
          <a:xfrm>
            <a:off x="1355374" y="1702575"/>
            <a:ext cx="9312625" cy="1296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5D5D"/>
              </a:buClr>
              <a:buSzPts val="2400"/>
              <a:buNone/>
            </a:pP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Мы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ценим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Ваше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время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и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внимание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Если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у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Вас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возникнут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дополнительные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вопросы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или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Вы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захотите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узнать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больше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о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наших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услугах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пожалуйста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обращайтесь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к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sz="24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6" name="Google Shape;206;p25"/>
          <p:cNvSpPr txBox="1"/>
          <p:nvPr/>
        </p:nvSpPr>
        <p:spPr>
          <a:xfrm>
            <a:off x="4724524" y="724875"/>
            <a:ext cx="2565275" cy="70784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Спасибо</a:t>
            </a:r>
            <a:r>
              <a:rPr lang="ru-RU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!</a:t>
            </a:r>
            <a:endParaRPr sz="4000" b="1" dirty="0">
              <a:solidFill>
                <a:srgbClr val="EF7A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5"/>
          <p:cNvSpPr txBox="1"/>
          <p:nvPr/>
        </p:nvSpPr>
        <p:spPr>
          <a:xfrm>
            <a:off x="2738250" y="3304358"/>
            <a:ext cx="6715500" cy="708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Контактная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информация</a:t>
            </a:r>
            <a:endParaRPr sz="4000" b="1" dirty="0">
              <a:solidFill>
                <a:srgbClr val="EF7A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3007350" y="4317241"/>
            <a:ext cx="6177300" cy="193895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5D5D5D"/>
                </a:solidFill>
                <a:latin typeface="Calibri"/>
                <a:ea typeface="Malgun Gothic" panose="020B0503020000020004" pitchFamily="34" charset="-127"/>
                <a:cs typeface="Calibri"/>
                <a:sym typeface="Calibri"/>
              </a:rPr>
              <a:t>ООО 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“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МедТехГарант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”</a:t>
            </a:r>
            <a:endParaRPr sz="24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МОСКВА,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пер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. 2-й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Лихачёвский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, д. 1,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стр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. 11,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помещ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. 2/2</a:t>
            </a:r>
            <a:endParaRPr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Тел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. +7 (</a:t>
            </a:r>
            <a:r>
              <a:rPr lang="ru-RU" sz="2400" dirty="0">
                <a:solidFill>
                  <a:srgbClr val="5D5D5D"/>
                </a:solidFill>
                <a:latin typeface="Calibri"/>
                <a:ea typeface="Malgun Gothic" panose="020B0503020000020004" pitchFamily="34" charset="-127"/>
                <a:cs typeface="Calibri"/>
                <a:sym typeface="Calibri"/>
              </a:rPr>
              <a:t>499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) </a:t>
            </a:r>
            <a:r>
              <a:rPr lang="ru-RU" sz="2400" dirty="0">
                <a:solidFill>
                  <a:srgbClr val="5D5D5D"/>
                </a:solidFill>
                <a:latin typeface="Calibri"/>
                <a:ea typeface="Malgun Gothic" panose="020B0503020000020004" pitchFamily="34" charset="-127"/>
                <a:cs typeface="Calibri"/>
                <a:sym typeface="Calibri"/>
              </a:rPr>
              <a:t>390-94-78</a:t>
            </a:r>
            <a:endParaRPr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Email: 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  <a:hlinkClick r:id="rId3"/>
              </a:rPr>
              <a:t>co@m-t-g.ru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 /</a:t>
            </a:r>
            <a:r>
              <a:rPr lang="ru-RU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сайт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:</a:t>
            </a:r>
            <a:r>
              <a:rPr lang="ru-RU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/>
                <a:sym typeface="Calibri"/>
              </a:rPr>
              <a:t>m-t-g.ru</a:t>
            </a:r>
            <a:endParaRPr sz="24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836614" y="2286000"/>
            <a:ext cx="3792525" cy="70122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ts val="4000"/>
              <a:buFont typeface="Malgun Gothic"/>
              <a:buNone/>
            </a:pP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О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компании</a:t>
            </a:r>
            <a:endParaRPr sz="4000" b="1" dirty="0">
              <a:solidFill>
                <a:srgbClr val="EF7A1B"/>
              </a:solidFill>
              <a:latin typeface="Bad Script"/>
              <a:ea typeface="Bad Script"/>
              <a:cs typeface="Bad Script"/>
              <a:sym typeface="Bad Script"/>
            </a:endParaRPr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2"/>
          </p:nvPr>
        </p:nvSpPr>
        <p:spPr>
          <a:xfrm>
            <a:off x="836614" y="3146402"/>
            <a:ext cx="7335836" cy="218759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ct val="100000"/>
              <a:buNone/>
            </a:pPr>
            <a:r>
              <a:rPr lang="ru-RU" sz="2400" dirty="0">
                <a:solidFill>
                  <a:srgbClr val="5D5D5D"/>
                </a:solidFill>
                <a:latin typeface="Malgun Gothic"/>
                <a:ea typeface="Malgun Gothic" panose="020B0503020000020004" pitchFamily="34" charset="-127"/>
                <a:cs typeface="Malgun Gothic"/>
                <a:sym typeface="Malgun Gothic"/>
              </a:rPr>
              <a:t>ООО 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“МТГ” -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компания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специализирующаяся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на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регистрации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изделий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обеспечивающая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их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соответствие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необходимым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техническим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требованиям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требованиям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безопасности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перед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использованием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медицинскими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24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работниками</a:t>
            </a:r>
            <a:r>
              <a:rPr lang="en-US" sz="24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sz="24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xfrm>
            <a:off x="771525" y="1734820"/>
            <a:ext cx="4972050" cy="73215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ct val="100000"/>
              <a:buFont typeface="Malgun Gothic"/>
              <a:buNone/>
            </a:pPr>
            <a:r>
              <a:rPr lang="en-US" sz="4000" b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Структура Компании</a:t>
            </a:r>
            <a:endParaRPr sz="4000" b="1">
              <a:solidFill>
                <a:srgbClr val="EF7A1B"/>
              </a:solidFill>
            </a:endParaRPr>
          </a:p>
        </p:txBody>
      </p:sp>
      <p:sp>
        <p:nvSpPr>
          <p:cNvPr id="96" name="Google Shape;96;p15"/>
          <p:cNvSpPr txBox="1"/>
          <p:nvPr/>
        </p:nvSpPr>
        <p:spPr>
          <a:xfrm>
            <a:off x="771525" y="2572853"/>
            <a:ext cx="4972200" cy="25551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ООО 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“МТГ”</a:t>
            </a:r>
            <a:r>
              <a:rPr lang="en-US" sz="2000" b="0" i="0" u="none" strike="noStrike" cap="none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является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компанией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занимающейся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регистрацией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медицинских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изделий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предоставляющей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регуляторные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клинические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услуги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для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индустрии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медицинских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изделий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Наша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команда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состоит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опытных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специалистов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области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регуляторных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вопросов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клинических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исследований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000" dirty="0" err="1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токсикологии</a:t>
            </a:r>
            <a:r>
              <a:rPr lang="en-US" sz="2000" dirty="0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dirty="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968849" y="1260802"/>
            <a:ext cx="3953059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66DB716A-B8EA-4855-BDA3-8F2CBA89F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2" y="965527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01FC6CF6-A9E8-4B5E-89A3-90CB8979B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125" y="965527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AE4CFB2F-732E-4DA4-BCF9-BAA6DB854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99" y="965527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1520349" y="496825"/>
            <a:ext cx="9596975" cy="667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114300" tIns="45700" rIns="91425" bIns="45700" anchor="ctr" anchorCtr="0">
            <a:noAutofit/>
          </a:bodyPr>
          <a:lstStyle/>
          <a:p>
            <a:pPr marL="5715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ts val="3600"/>
              <a:buFont typeface="Malgun Gothic"/>
              <a:buNone/>
            </a:pPr>
            <a:r>
              <a:rPr lang="en-US" sz="3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Основные</a:t>
            </a:r>
            <a:r>
              <a:rPr lang="en-US" sz="3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3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направления</a:t>
            </a:r>
            <a:r>
              <a:rPr lang="en-US" sz="3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3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деятельности</a:t>
            </a:r>
            <a:r>
              <a:rPr lang="en-US" sz="3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3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компании</a:t>
            </a:r>
            <a:endParaRPr sz="3000" b="1" dirty="0">
              <a:solidFill>
                <a:srgbClr val="EF7A1B"/>
              </a:solidFill>
            </a:endParaRPr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1520348" y="1454385"/>
            <a:ext cx="6848952" cy="84038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F7A1B"/>
              </a:buClr>
              <a:buSzPct val="100000"/>
              <a:buNone/>
            </a:pP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Процесс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регистрации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изделий</a:t>
            </a:r>
            <a:endParaRPr sz="1300" b="1" dirty="0">
              <a:solidFill>
                <a:srgbClr val="EF7A1B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"/>
              <a:sym typeface="Malgun Gothic"/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ct val="100000"/>
              <a:buNone/>
            </a:pPr>
            <a:r>
              <a:rPr lang="ru-RU" sz="1300" dirty="0">
                <a:solidFill>
                  <a:srgbClr val="5D5D5D"/>
                </a:solidFill>
                <a:latin typeface="Malgun Gothic"/>
                <a:ea typeface="Malgun Gothic" panose="020B0503020000020004" pitchFamily="34" charset="-127"/>
                <a:cs typeface="Malgun Gothic"/>
                <a:sym typeface="Malgun Gothic"/>
              </a:rPr>
              <a:t>МТГ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помогает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производителям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медицинского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оборудования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ориентироваться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в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сложном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процессе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регистрации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своей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продукции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в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регулирующих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органах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sz="13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"/>
              <a:sym typeface="Malgun Gothic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5232000" y="2447382"/>
            <a:ext cx="5885324" cy="98161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F7A1B"/>
              </a:buClr>
              <a:buSzPts val="1300"/>
              <a:buFont typeface="Arial"/>
              <a:buNone/>
            </a:pP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Технические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испытания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изделий</a:t>
            </a:r>
            <a:endParaRPr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1300"/>
              <a:buFont typeface="Arial"/>
              <a:buNone/>
            </a:pP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Наша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команда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экспертов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ru-RU" sz="1300" dirty="0">
                <a:solidFill>
                  <a:srgbClr val="5D5D5D"/>
                </a:solidFill>
                <a:latin typeface="Malgun Gothic"/>
                <a:ea typeface="Malgun Gothic" panose="020B0503020000020004" pitchFamily="34" charset="-127"/>
                <a:cs typeface="Malgun Gothic"/>
                <a:sym typeface="Malgun Gothic"/>
              </a:rPr>
              <a:t>организует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технические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чтобы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гарантировать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соответствие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изделий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нормативным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стандартам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по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безопасности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эффективности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1520348" y="3547891"/>
            <a:ext cx="6594952" cy="86264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F7A1B"/>
              </a:buClr>
              <a:buSzPct val="53529"/>
              <a:buFont typeface="Arial"/>
              <a:buNone/>
            </a:pPr>
            <a:r>
              <a:rPr lang="ru-RU" sz="523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Токсикологические исследования медицинских изделий</a:t>
            </a:r>
            <a:endParaRPr lang="ru-RU" sz="383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ct val="53846"/>
              <a:buFont typeface="Arial"/>
              <a:buNone/>
            </a:pPr>
            <a:r>
              <a:rPr lang="ru-RU" sz="52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Мы также </a:t>
            </a:r>
            <a:r>
              <a:rPr lang="ru-RU" sz="5200" dirty="0">
                <a:solidFill>
                  <a:srgbClr val="5D5D5D"/>
                </a:solidFill>
                <a:latin typeface="Malgun Gothic"/>
                <a:ea typeface="Malgun Gothic" panose="020B0503020000020004" pitchFamily="34" charset="-127"/>
                <a:cs typeface="Malgun Gothic"/>
                <a:sym typeface="Malgun Gothic"/>
              </a:rPr>
              <a:t>организовываем и сопровождаем</a:t>
            </a:r>
            <a:r>
              <a:rPr lang="ru-RU" sz="52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токсикологические исследования для оценки потенциальных рисков, связанных с использованием медицинских изделий.</a:t>
            </a:r>
            <a:endParaRPr lang="ru-RU" sz="5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3914775" y="4580743"/>
            <a:ext cx="7202549" cy="93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F7A1B"/>
              </a:buClr>
              <a:buSzPts val="1300"/>
              <a:buFont typeface="Arial"/>
              <a:buNone/>
            </a:pP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Клинические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испытания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изделий</a:t>
            </a:r>
            <a:endParaRPr sz="1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1300"/>
              <a:buFont typeface="Arial"/>
              <a:buNone/>
            </a:pPr>
            <a:r>
              <a:rPr lang="ru-RU" sz="1300" dirty="0">
                <a:solidFill>
                  <a:srgbClr val="5D5D5D"/>
                </a:solidFill>
                <a:latin typeface="Malgun Gothic"/>
                <a:ea typeface="Malgun Gothic" panose="020B0503020000020004" pitchFamily="34" charset="-127"/>
                <a:cs typeface="Malgun Gothic"/>
                <a:sym typeface="Malgun Gothic"/>
              </a:rPr>
              <a:t>МТГ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может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помочь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производителям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медицинского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оборудования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разработать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провести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клинические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для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демонстрации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безопасности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эффективности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их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продукции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sz="1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1520349" y="5720261"/>
            <a:ext cx="8176101" cy="86264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EF7A1B"/>
              </a:buClr>
              <a:buSzPts val="1300"/>
              <a:buFont typeface="Arial"/>
              <a:buNone/>
            </a:pP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Работа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с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лечебно-профилактическими</a:t>
            </a:r>
            <a:r>
              <a:rPr lang="en-US" sz="1300" b="1" dirty="0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b="1" dirty="0" err="1">
                <a:solidFill>
                  <a:srgbClr val="EF7A1B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учреждениями</a:t>
            </a:r>
            <a:endParaRPr sz="1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5D5D5D"/>
              </a:buClr>
              <a:buSzPts val="1300"/>
              <a:buFont typeface="Arial"/>
              <a:buNone/>
            </a:pP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Мы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тесно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сотрудничаем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с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лечебно-профилактическими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учреждениями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чтобы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продукция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наших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клиентов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соответствовала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потребностям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медицинских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работников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3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пациентов</a:t>
            </a:r>
            <a:r>
              <a:rPr lang="en-US" sz="13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sz="13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028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028FF7A5-EEC8-4FB7-A760-9B827EF83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537" y="2764251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CA5B9DD7-EAE1-4C4F-81DB-EE14C869D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0" y="1723873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1D2D30FE-50CA-4826-B1E2-CF36710D3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024" y="3831575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637A630C-3BDE-49D8-8E76-86AC00606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74" y="4898255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C69140DF-9C52-4A01-8A0B-245C86638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049" y="6037773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title"/>
          </p:nvPr>
        </p:nvSpPr>
        <p:spPr>
          <a:xfrm>
            <a:off x="838198" y="529403"/>
            <a:ext cx="10515602" cy="966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ct val="100000"/>
              <a:buFont typeface="Malgun Gothic"/>
              <a:buNone/>
            </a:pP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Процесс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регистрации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4000" b="1" dirty="0">
              <a:solidFill>
                <a:srgbClr val="EF7A1B"/>
              </a:solidFill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838198" y="2769368"/>
            <a:ext cx="3048002" cy="26314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rgbClr val="5D5D5D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Прежде чем медицинское изделие будет зарегистрировано, оно должно пройти технические испытания на безопасность и эффективность. Эти испытания, как правило, проводятся аккредитованными лабораториями и включают оценку конструкции, материалов и эксплуатационных характеристик изделия.</a:t>
            </a:r>
          </a:p>
        </p:txBody>
      </p:sp>
      <p:sp>
        <p:nvSpPr>
          <p:cNvPr id="114" name="Google Shape;114;p17"/>
          <p:cNvSpPr txBox="1"/>
          <p:nvPr/>
        </p:nvSpPr>
        <p:spPr>
          <a:xfrm>
            <a:off x="4655899" y="3030716"/>
            <a:ext cx="3174105" cy="240061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Помимо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технических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испытаний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,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медицинские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изделия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должны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проходить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токсикологические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исследования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для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оценки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их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потенциального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влияния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на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здоровье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человека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. В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ходе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этих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исследований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оценивается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биосовместимость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,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токсичность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и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другие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факторы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безопасности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устройства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alibri" panose="020F0502020204030204" pitchFamily="34" charset="0"/>
                <a:sym typeface="Malgun Gothic"/>
              </a:rPr>
              <a:t>.</a:t>
            </a:r>
            <a:endParaRPr sz="15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 panose="020F0502020204030204" pitchFamily="34" charset="0"/>
              <a:sym typeface="Malgun Gothic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8473800" y="2769368"/>
            <a:ext cx="2880000" cy="3786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После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завершения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технических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испытаний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токсикологических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исследований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медицинские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изделия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должны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пройти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клинические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для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оценки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безопасности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и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эффективности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Эти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испытания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как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правило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,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проводятся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в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несколько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этапов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с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привлечением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широкого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круга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участников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-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от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здоровых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добровольцев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до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пациентов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с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соответствующим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 </a:t>
            </a:r>
            <a:r>
              <a:rPr lang="en-US" sz="1500" dirty="0" err="1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заболеванием</a:t>
            </a:r>
            <a:r>
              <a:rPr lang="en-US" sz="1500" dirty="0">
                <a:solidFill>
                  <a:srgbClr val="5D5D5D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"/>
                <a:sym typeface="Malgun Gothic"/>
              </a:rPr>
              <a:t>.</a:t>
            </a:r>
            <a:endParaRPr sz="15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"/>
              <a:sym typeface="Malgun Gothic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838198" y="2105025"/>
            <a:ext cx="3048002" cy="58473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Технические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испытания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1600" dirty="0"/>
          </a:p>
        </p:txBody>
      </p:sp>
      <p:sp>
        <p:nvSpPr>
          <p:cNvPr id="117" name="Google Shape;117;p17"/>
          <p:cNvSpPr txBox="1"/>
          <p:nvPr/>
        </p:nvSpPr>
        <p:spPr>
          <a:xfrm>
            <a:off x="4655899" y="2105025"/>
            <a:ext cx="3174155" cy="83095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Токсикологические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исследования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8473800" y="2120325"/>
            <a:ext cx="2880000" cy="585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Клинические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испытания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16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16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A4C0CDBB-3E5A-4C5A-A42B-3338F64DA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1" y="1652726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DD0D54D0-9605-4E25-830E-006856D96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88" y="1645040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9B6850AD-AAD9-4485-A8D9-189187730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162" y="1645040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419100" y="2235200"/>
            <a:ext cx="5422900" cy="2445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ct val="100000"/>
              <a:buFont typeface="Malgun Gothic"/>
              <a:buNone/>
            </a:pPr>
            <a:r>
              <a:rPr lang="en-US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Процесс</a:t>
            </a:r>
            <a:r>
              <a:rPr lang="en-US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регистрации</a:t>
            </a:r>
            <a:r>
              <a:rPr lang="en-US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b="1" dirty="0">
              <a:solidFill>
                <a:srgbClr val="EF7A1B"/>
              </a:solidFill>
            </a:endParaRPr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5319" y="885524"/>
            <a:ext cx="8575020" cy="508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E665D742-1CD8-4645-BB20-63911CD07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12" y="1412725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591ABECE-7186-4B45-B966-DB3391C7E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325" y="1412725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34FAB57D-EA81-4F99-BBAD-28F5EE0A5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899" y="1412725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991475" y="1613800"/>
            <a:ext cx="825300" cy="307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Клиент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898280" y="3319732"/>
            <a:ext cx="784977" cy="36929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МТГ</a:t>
            </a:r>
            <a:endParaRPr sz="1800" b="1" dirty="0">
              <a:solidFill>
                <a:srgbClr val="EF7A1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427350" y="5025600"/>
            <a:ext cx="14346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Коммерческое предложение/Договор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2852233" y="4305975"/>
            <a:ext cx="31569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Утверждение заявки и приложения к ней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2852273" y="635075"/>
            <a:ext cx="31569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Сбор и оформление технической и эксплуатационной документации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2852224" y="1907825"/>
            <a:ext cx="31569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Сбор административных документов (доверенностей, свидетельств, регистраций и т.д.)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2852221" y="3097500"/>
            <a:ext cx="31569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Выбор и утверждение центра тестирования/ЛПУ для проведения тестов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2852272" y="5514456"/>
            <a:ext cx="31569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Расчет количества образцов. </a:t>
            </a:r>
            <a:r>
              <a:rPr lang="en-US">
                <a:solidFill>
                  <a:srgbClr val="5D5D5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Ввоз образцов для проведения испытаний/ Выезд на место производства МИ</a:t>
            </a:r>
            <a:endParaRPr sz="16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6690125" y="635200"/>
            <a:ext cx="22665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Проведение токсикологических исследований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6690125" y="1921575"/>
            <a:ext cx="22665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Malgun Gothic"/>
                <a:ea typeface="Malgun Gothic"/>
                <a:cs typeface="Malgun Gothic"/>
                <a:sym typeface="Malgun Gothic"/>
              </a:rPr>
              <a:t>Проведение технических испытаний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6690075" y="3059675"/>
            <a:ext cx="22665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Проведение испытаний на параметры ЭМС (при необходимости)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6666227" y="4111823"/>
            <a:ext cx="2290500" cy="954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Проведение испытаний для целей утверждения типа средств измерений (при необходимости)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6690175" y="5514450"/>
            <a:ext cx="22905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Проведение клинических/клинико-лабораторных испытаний</a:t>
            </a:r>
            <a:endParaRPr sz="16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19" descr="Курсор со сплошной заливкой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740224">
            <a:off x="916880" y="2252957"/>
            <a:ext cx="747778" cy="7477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" name="Google Shape;143;p19"/>
          <p:cNvCxnSpPr>
            <a:stCxn id="131" idx="3"/>
            <a:endCxn id="133" idx="1"/>
          </p:cNvCxnSpPr>
          <p:nvPr/>
        </p:nvCxnSpPr>
        <p:spPr>
          <a:xfrm rot="10800000" flipH="1">
            <a:off x="1861950" y="896550"/>
            <a:ext cx="990300" cy="4498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4" name="Google Shape;144;p19"/>
          <p:cNvCxnSpPr>
            <a:stCxn id="131" idx="3"/>
            <a:endCxn id="134" idx="1"/>
          </p:cNvCxnSpPr>
          <p:nvPr/>
        </p:nvCxnSpPr>
        <p:spPr>
          <a:xfrm rot="10800000" flipH="1">
            <a:off x="1861950" y="2277150"/>
            <a:ext cx="990300" cy="3117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5" name="Google Shape;145;p19"/>
          <p:cNvCxnSpPr>
            <a:stCxn id="131" idx="3"/>
            <a:endCxn id="135" idx="1"/>
          </p:cNvCxnSpPr>
          <p:nvPr/>
        </p:nvCxnSpPr>
        <p:spPr>
          <a:xfrm rot="10800000" flipH="1">
            <a:off x="1861950" y="3466950"/>
            <a:ext cx="990300" cy="1928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6" name="Google Shape;146;p19"/>
          <p:cNvCxnSpPr>
            <a:stCxn id="131" idx="3"/>
            <a:endCxn id="132" idx="1"/>
          </p:cNvCxnSpPr>
          <p:nvPr/>
        </p:nvCxnSpPr>
        <p:spPr>
          <a:xfrm rot="10800000" flipH="1">
            <a:off x="1861950" y="4567650"/>
            <a:ext cx="990300" cy="827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7" name="Google Shape;147;p19"/>
          <p:cNvCxnSpPr>
            <a:stCxn id="131" idx="3"/>
            <a:endCxn id="136" idx="1"/>
          </p:cNvCxnSpPr>
          <p:nvPr/>
        </p:nvCxnSpPr>
        <p:spPr>
          <a:xfrm>
            <a:off x="1861950" y="5395050"/>
            <a:ext cx="990300" cy="489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8" name="Google Shape;148;p19" descr="Курсор со сплошной заливкой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425686">
            <a:off x="855480" y="3913047"/>
            <a:ext cx="747778" cy="7477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" name="Google Shape;149;p19"/>
          <p:cNvCxnSpPr>
            <a:stCxn id="133" idx="3"/>
            <a:endCxn id="137" idx="1"/>
          </p:cNvCxnSpPr>
          <p:nvPr/>
        </p:nvCxnSpPr>
        <p:spPr>
          <a:xfrm>
            <a:off x="6009173" y="896675"/>
            <a:ext cx="681000" cy="108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0" name="Google Shape;150;p19"/>
          <p:cNvCxnSpPr>
            <a:stCxn id="134" idx="3"/>
            <a:endCxn id="138" idx="1"/>
          </p:cNvCxnSpPr>
          <p:nvPr/>
        </p:nvCxnSpPr>
        <p:spPr>
          <a:xfrm rot="10800000" flipH="1">
            <a:off x="6009124" y="2183075"/>
            <a:ext cx="681000" cy="94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1" name="Google Shape;151;p19"/>
          <p:cNvCxnSpPr>
            <a:stCxn id="135" idx="3"/>
            <a:endCxn id="139" idx="1"/>
          </p:cNvCxnSpPr>
          <p:nvPr/>
        </p:nvCxnSpPr>
        <p:spPr>
          <a:xfrm rot="10800000" flipH="1">
            <a:off x="6009121" y="3429150"/>
            <a:ext cx="681000" cy="37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2" name="Google Shape;152;p19"/>
          <p:cNvCxnSpPr>
            <a:stCxn id="132" idx="3"/>
            <a:endCxn id="140" idx="1"/>
          </p:cNvCxnSpPr>
          <p:nvPr/>
        </p:nvCxnSpPr>
        <p:spPr>
          <a:xfrm>
            <a:off x="6009133" y="4567575"/>
            <a:ext cx="657000" cy="21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3" name="Google Shape;153;p19"/>
          <p:cNvCxnSpPr>
            <a:stCxn id="136" idx="3"/>
            <a:endCxn id="141" idx="1"/>
          </p:cNvCxnSpPr>
          <p:nvPr/>
        </p:nvCxnSpPr>
        <p:spPr>
          <a:xfrm>
            <a:off x="6009172" y="5883906"/>
            <a:ext cx="681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4" name="Google Shape;154;p19"/>
          <p:cNvSpPr txBox="1"/>
          <p:nvPr/>
        </p:nvSpPr>
        <p:spPr>
          <a:xfrm>
            <a:off x="9905331" y="540406"/>
            <a:ext cx="1816769" cy="116955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Сбор и проверка регистрационного досье. Подготовка электронного архива.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5" name="Google Shape;155;p19"/>
          <p:cNvCxnSpPr>
            <a:stCxn id="141" idx="3"/>
            <a:endCxn id="154" idx="1"/>
          </p:cNvCxnSpPr>
          <p:nvPr/>
        </p:nvCxnSpPr>
        <p:spPr>
          <a:xfrm rot="10800000" flipH="1">
            <a:off x="8980675" y="1125300"/>
            <a:ext cx="924600" cy="4758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6" name="Google Shape;156;p19"/>
          <p:cNvCxnSpPr>
            <a:stCxn id="137" idx="3"/>
            <a:endCxn id="154" idx="1"/>
          </p:cNvCxnSpPr>
          <p:nvPr/>
        </p:nvCxnSpPr>
        <p:spPr>
          <a:xfrm>
            <a:off x="8956625" y="1004650"/>
            <a:ext cx="948600" cy="120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7" name="Google Shape;157;p19"/>
          <p:cNvCxnSpPr>
            <a:stCxn id="138" idx="3"/>
            <a:endCxn id="154" idx="1"/>
          </p:cNvCxnSpPr>
          <p:nvPr/>
        </p:nvCxnSpPr>
        <p:spPr>
          <a:xfrm rot="10800000" flipH="1">
            <a:off x="8956625" y="1125075"/>
            <a:ext cx="948600" cy="1058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8" name="Google Shape;158;p19"/>
          <p:cNvCxnSpPr>
            <a:stCxn id="139" idx="3"/>
            <a:endCxn id="154" idx="1"/>
          </p:cNvCxnSpPr>
          <p:nvPr/>
        </p:nvCxnSpPr>
        <p:spPr>
          <a:xfrm rot="10800000" flipH="1">
            <a:off x="8956575" y="1125125"/>
            <a:ext cx="948900" cy="230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9" name="Google Shape;159;p19"/>
          <p:cNvCxnSpPr>
            <a:stCxn id="140" idx="3"/>
            <a:endCxn id="154" idx="1"/>
          </p:cNvCxnSpPr>
          <p:nvPr/>
        </p:nvCxnSpPr>
        <p:spPr>
          <a:xfrm rot="10800000" flipH="1">
            <a:off x="8956727" y="1125173"/>
            <a:ext cx="948600" cy="3463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0" name="Google Shape;160;p19"/>
          <p:cNvSpPr txBox="1"/>
          <p:nvPr/>
        </p:nvSpPr>
        <p:spPr>
          <a:xfrm>
            <a:off x="9990824" y="2736500"/>
            <a:ext cx="1933200" cy="1600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Оплата госпошлины за регистрацию и экспертизу качества эффективности и безопасности медицинского изделия.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9" descr="Курсор со сплошной заливкой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810262">
            <a:off x="10490200" y="1863147"/>
            <a:ext cx="747778" cy="74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9" descr="Курсор со сплошной заливкой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740224">
            <a:off x="10583551" y="4273471"/>
            <a:ext cx="747778" cy="74777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10044787" y="5179488"/>
            <a:ext cx="1677300" cy="738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5D5D5D"/>
                </a:solidFill>
                <a:latin typeface="Calibri"/>
                <a:ea typeface="Calibri"/>
                <a:cs typeface="Calibri"/>
                <a:sym typeface="Calibri"/>
              </a:rPr>
              <a:t>Представление досье в Росздравнадзор</a:t>
            </a:r>
            <a:endParaRPr sz="1400">
              <a:solidFill>
                <a:srgbClr val="5D5D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41F4ED8D-5659-497F-995D-8DB6A7F2F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24" y="3332092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BE5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0" descr="Курсор со сплошной заливкой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281213">
            <a:off x="6692038" y="2770437"/>
            <a:ext cx="747778" cy="74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 descr="Курсор со сплошной заливкой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473988">
            <a:off x="4805487" y="2939486"/>
            <a:ext cx="747778" cy="74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850" y="686175"/>
            <a:ext cx="7607557" cy="234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7550" y="3642163"/>
            <a:ext cx="8297547" cy="2832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8F84446F-F43C-4030-B46F-ECE9C0171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9822" y="2646474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0FEFE0E2-9CF7-41A7-98DE-BB3CD03EB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50" y="5876550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>
            <a:spLocks noGrp="1"/>
          </p:cNvSpPr>
          <p:nvPr>
            <p:ph type="title"/>
          </p:nvPr>
        </p:nvSpPr>
        <p:spPr>
          <a:xfrm>
            <a:off x="447700" y="1618775"/>
            <a:ext cx="6349500" cy="1086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F7A1B"/>
              </a:buClr>
              <a:buSzPct val="100000"/>
              <a:buFont typeface="Malgun Gothic"/>
              <a:buNone/>
            </a:pP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Техническ</a:t>
            </a:r>
            <a:r>
              <a:rPr lang="ru-RU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е </a:t>
            </a:r>
            <a:r>
              <a:rPr lang="ru-RU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испытания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медицинских</a:t>
            </a:r>
            <a:r>
              <a:rPr lang="en-US" sz="4000" b="1" dirty="0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en-US" sz="4000" b="1" dirty="0" err="1">
                <a:solidFill>
                  <a:srgbClr val="EF7A1B"/>
                </a:solidFill>
                <a:latin typeface="Malgun Gothic"/>
                <a:ea typeface="Malgun Gothic"/>
                <a:cs typeface="Malgun Gothic"/>
                <a:sym typeface="Malgun Gothic"/>
              </a:rPr>
              <a:t>изделий</a:t>
            </a:r>
            <a:endParaRPr sz="4000" b="1" dirty="0">
              <a:solidFill>
                <a:srgbClr val="EF7A1B"/>
              </a:solidFill>
            </a:endParaRPr>
          </a:p>
        </p:txBody>
      </p:sp>
      <p:pic>
        <p:nvPicPr>
          <p:cNvPr id="177" name="Google Shape;17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833712" y="30162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96;p15">
            <a:extLst>
              <a:ext uri="{FF2B5EF4-FFF2-40B4-BE49-F238E27FC236}">
                <a16:creationId xmlns:a16="http://schemas.microsoft.com/office/drawing/2014/main" id="{EE08F951-13BB-4A09-9E56-0558F05DE30F}"/>
              </a:ext>
            </a:extLst>
          </p:cNvPr>
          <p:cNvSpPr txBox="1"/>
          <p:nvPr/>
        </p:nvSpPr>
        <p:spPr>
          <a:xfrm>
            <a:off x="447700" y="3233618"/>
            <a:ext cx="6349500" cy="286228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5D5D5D"/>
                </a:solidFill>
                <a:latin typeface="Calibri"/>
                <a:ea typeface="Malgun Gothic" panose="020B0503020000020004" pitchFamily="34" charset="-127"/>
                <a:cs typeface="Calibri"/>
                <a:sym typeface="Calibri"/>
              </a:rPr>
              <a:t>Технические испытания медицинских изделий – это обязательная процедура перед их выпуском на рынок. Проверка позволяет выявить соответствие сформированного технического описания с условиями изготовления и нормами действующего законодательства РФ. Однако основной целью подобного тестирования является подтверждение высокого качества товара, а также возможности его безопасного применения.  </a:t>
            </a:r>
            <a:endParaRPr sz="2000" dirty="0">
              <a:solidFill>
                <a:srgbClr val="5D5D5D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alibri"/>
              <a:sym typeface="Calibri"/>
            </a:endParaRPr>
          </a:p>
        </p:txBody>
      </p:sp>
      <p:pic>
        <p:nvPicPr>
          <p:cNvPr id="5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B081235C-EF4E-4D55-9C3C-2DC35AF45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911891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3F73AA4A-1239-4EAE-91B8-028D14835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975" y="911891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Тут постят столько всего интересного, а я залью оранжевый квадратик... |  Пикабу">
            <a:extLst>
              <a:ext uri="{FF2B5EF4-FFF2-40B4-BE49-F238E27FC236}">
                <a16:creationId xmlns:a16="http://schemas.microsoft.com/office/drawing/2014/main" id="{BD20584E-AF95-4C86-AD32-C6F376A71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549" y="911891"/>
            <a:ext cx="295275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941</Words>
  <Application>Microsoft Office PowerPoint</Application>
  <PresentationFormat>Широкоэкранный</PresentationFormat>
  <Paragraphs>74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Malgun Gothic</vt:lpstr>
      <vt:lpstr>Bad Script</vt:lpstr>
      <vt:lpstr>Calibri</vt:lpstr>
      <vt:lpstr>Arial</vt:lpstr>
      <vt:lpstr>Тема Office</vt:lpstr>
      <vt:lpstr>Презентация PowerPoint</vt:lpstr>
      <vt:lpstr>О компании</vt:lpstr>
      <vt:lpstr>Структура Компании</vt:lpstr>
      <vt:lpstr>Основные направления деятельности компании</vt:lpstr>
      <vt:lpstr>Процесс регистрации медицинских изделий</vt:lpstr>
      <vt:lpstr>Процесс регистрации медицинских изделий</vt:lpstr>
      <vt:lpstr>Презентация PowerPoint</vt:lpstr>
      <vt:lpstr>Презентация PowerPoint</vt:lpstr>
      <vt:lpstr>Технические испытания медицинских изделий</vt:lpstr>
      <vt:lpstr>Презентация PowerPoint</vt:lpstr>
      <vt:lpstr>Клинические испытания медицинских изделий</vt:lpstr>
      <vt:lpstr>Процесс работы с лечебно-профилактическими учреждениями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НазароваНВ</cp:lastModifiedBy>
  <cp:revision>6</cp:revision>
  <dcterms:modified xsi:type="dcterms:W3CDTF">2023-10-20T07:31:02Z</dcterms:modified>
</cp:coreProperties>
</file>