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9" r:id="rId9"/>
    <p:sldId id="262" r:id="rId10"/>
    <p:sldId id="263" r:id="rId11"/>
    <p:sldId id="264" r:id="rId12"/>
    <p:sldId id="265" r:id="rId13"/>
    <p:sldId id="266"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5D5D"/>
    <a:srgbClr val="EFEBE5"/>
    <a:srgbClr val="EF7A1B"/>
    <a:srgbClr val="F79C53"/>
    <a:srgbClr val="EFA71B"/>
    <a:srgbClr val="B1AFAC"/>
    <a:srgbClr val="F7B47E"/>
    <a:srgbClr val="1A1A1A"/>
    <a:srgbClr val="10918C"/>
    <a:srgbClr val="055E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78"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40738D-9F09-4EDF-98F3-23A60DCADE8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C491B84-4B8B-4571-A3C5-C5B700FCCA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6BE9199-0F31-4C97-A3B2-35D8C72A544C}"/>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EFC8A446-424B-4470-AD89-3635E5D61E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E12D359-52A3-4504-93FD-CCD5236D93D7}"/>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1458944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E33D6E-5033-49A5-BB49-9132AED761C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3A062D8-4C44-48F5-9984-7B3B3A36516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D1E8E2B-0EA2-4C45-A0EF-22EF631E5971}"/>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A1D810EE-15CF-4008-8F72-7EC307C5349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812713D-0502-4730-92C0-FC04A33E471A}"/>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157543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470D9C4-EA6D-4F62-9353-5CEFBFE2AB9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56AAC15-6D87-416B-AA6C-8BA8ED3456C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355ECD-BB09-42F5-90D8-5E87465BE65A}"/>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9485ED56-9E3E-4A76-BF07-77A04169C9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C00D17A-6CE4-4C4A-BDAA-F83831C4FB98}"/>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73438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3B309B-0782-46B5-AD69-07E5A457F9E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B9E23F6-48E7-4236-ADB2-F4E846BE84D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F884FA-9352-495F-84A3-1955E1B1B1F3}"/>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7480E5C9-CBC8-4270-89A4-E4AE1346AA2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1067F12-E66B-4719-A84C-4A6D45A991F0}"/>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4040758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411ABD-453B-498F-BE78-F55C3873020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0B36325-5E4F-497C-AE3A-FA87443F76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8F078CD-F562-4AEE-911D-6E4AACC9AABA}"/>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47E1929A-CF9B-4C6B-AEDF-BF638BBF25C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307A0EB-AAEE-44FC-B4B8-4EE936FA8F69}"/>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3485205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A3F547-89D9-47EC-A225-062D4B66B6E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2E5D8F5-482C-4458-9165-BFC1D5DF364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FABDF8C-AACB-4428-A3F9-27518F1E3D9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C286A92-7EA9-49BC-A52B-D536B7634264}"/>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6" name="Нижний колонтитул 5">
            <a:extLst>
              <a:ext uri="{FF2B5EF4-FFF2-40B4-BE49-F238E27FC236}">
                <a16:creationId xmlns:a16="http://schemas.microsoft.com/office/drawing/2014/main" id="{CB6B8D21-DA0E-4195-A585-6159B2D3926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3A3F30-6E53-414C-B133-06E8DC6CAC84}"/>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186840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393CAE-5D70-4FB8-863D-B63335E5BD8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B2B3EEA-3FD1-4B53-84DE-F105C57A1A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960A4B9-94E1-483A-BA65-3ABF82379DF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88E6DE9-F27A-42FD-8CB6-0D9BA170C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4DBE5A9-449F-48AD-8B32-6BA2A6BCAF1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1B6FC32-8193-49EA-9C85-BDA6A37AB2AC}"/>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8" name="Нижний колонтитул 7">
            <a:extLst>
              <a:ext uri="{FF2B5EF4-FFF2-40B4-BE49-F238E27FC236}">
                <a16:creationId xmlns:a16="http://schemas.microsoft.com/office/drawing/2014/main" id="{79FE6E97-CCFB-4B61-8257-BB87CEBA88C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FA371E7-09DA-42E3-9387-3A3D5F64F191}"/>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2809578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BC4C0B-BEC7-4FB4-A379-BF718319940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57F5F06-73E6-4DC0-B242-5A4F199EAEF9}"/>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4" name="Нижний колонтитул 3">
            <a:extLst>
              <a:ext uri="{FF2B5EF4-FFF2-40B4-BE49-F238E27FC236}">
                <a16:creationId xmlns:a16="http://schemas.microsoft.com/office/drawing/2014/main" id="{CAB6F8E2-9203-40EA-9120-886D21F2802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E2B3375-5490-40DA-ABBF-22D5FA6E370E}"/>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1415723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B7DF3A0-A02B-4CE3-B797-BA9A3F6F51C8}"/>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3" name="Нижний колонтитул 2">
            <a:extLst>
              <a:ext uri="{FF2B5EF4-FFF2-40B4-BE49-F238E27FC236}">
                <a16:creationId xmlns:a16="http://schemas.microsoft.com/office/drawing/2014/main" id="{1E2B0754-E46C-4711-9DF7-E9D429D79DC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189F53D-ED4A-498F-BA00-D9199E4C3EBC}"/>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813416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F5F980-5435-4AD6-8130-EE1B882192B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4CD5A6E-DE8E-44C1-8782-542F3BD4A8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255A29D-4CFB-4A3B-9DAA-03B1CE93D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7CAD48A-AF90-4548-8982-7544F39DFA09}"/>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6" name="Нижний колонтитул 5">
            <a:extLst>
              <a:ext uri="{FF2B5EF4-FFF2-40B4-BE49-F238E27FC236}">
                <a16:creationId xmlns:a16="http://schemas.microsoft.com/office/drawing/2014/main" id="{210C23AF-53F6-44FF-89ED-4394FE29E42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00D8151-315A-408E-AC83-26BD9353C712}"/>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210650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233651-251F-4FF8-89F2-85ECD348E1B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1983DDA-F975-41E6-B47B-259AF38D8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8A9D610-598C-456C-A7FC-7C4D23475F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8C03985-5FF7-4957-82FE-7C5DB4CCB24B}"/>
              </a:ext>
            </a:extLst>
          </p:cNvPr>
          <p:cNvSpPr>
            <a:spLocks noGrp="1"/>
          </p:cNvSpPr>
          <p:nvPr>
            <p:ph type="dt" sz="half" idx="10"/>
          </p:nvPr>
        </p:nvSpPr>
        <p:spPr/>
        <p:txBody>
          <a:bodyPr/>
          <a:lstStyle/>
          <a:p>
            <a:fld id="{2459AAC9-B823-4AB2-A737-4ECDAD102FAE}" type="datetimeFigureOut">
              <a:rPr lang="ru-RU" smtClean="0"/>
              <a:t>19.10.2023</a:t>
            </a:fld>
            <a:endParaRPr lang="ru-RU"/>
          </a:p>
        </p:txBody>
      </p:sp>
      <p:sp>
        <p:nvSpPr>
          <p:cNvPr id="6" name="Нижний колонтитул 5">
            <a:extLst>
              <a:ext uri="{FF2B5EF4-FFF2-40B4-BE49-F238E27FC236}">
                <a16:creationId xmlns:a16="http://schemas.microsoft.com/office/drawing/2014/main" id="{E5C49CB6-249D-4DBD-BD23-3AE06F5503F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B044D49-0E49-4C55-B721-07D2C9DD88A8}"/>
              </a:ext>
            </a:extLst>
          </p:cNvPr>
          <p:cNvSpPr>
            <a:spLocks noGrp="1"/>
          </p:cNvSpPr>
          <p:nvPr>
            <p:ph type="sldNum" sz="quarter" idx="12"/>
          </p:nvPr>
        </p:nvSpPr>
        <p:spPr/>
        <p:txBody>
          <a:bodyPr/>
          <a:lstStyle/>
          <a:p>
            <a:fld id="{8ECAAFCF-669A-4EF8-8EA1-D0C11B6F590C}" type="slidenum">
              <a:rPr lang="ru-RU" smtClean="0"/>
              <a:t>‹#›</a:t>
            </a:fld>
            <a:endParaRPr lang="ru-RU"/>
          </a:p>
        </p:txBody>
      </p:sp>
    </p:spTree>
    <p:extLst>
      <p:ext uri="{BB962C8B-B14F-4D97-AF65-F5344CB8AC3E}">
        <p14:creationId xmlns:p14="http://schemas.microsoft.com/office/powerpoint/2010/main" val="3833390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AC7413-9995-414E-9330-00A70664A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1C54631-FBBC-410D-8FD4-97BB0F41E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DCD0D20-FA82-47C0-AFCA-1022DB3D52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59AAC9-B823-4AB2-A737-4ECDAD102FAE}" type="datetimeFigureOut">
              <a:rPr lang="ru-RU" smtClean="0"/>
              <a:t>19.10.2023</a:t>
            </a:fld>
            <a:endParaRPr lang="ru-RU"/>
          </a:p>
        </p:txBody>
      </p:sp>
      <p:sp>
        <p:nvSpPr>
          <p:cNvPr id="5" name="Нижний колонтитул 4">
            <a:extLst>
              <a:ext uri="{FF2B5EF4-FFF2-40B4-BE49-F238E27FC236}">
                <a16:creationId xmlns:a16="http://schemas.microsoft.com/office/drawing/2014/main" id="{92D495C5-EECD-4D14-9D0A-AB6D4E3CC3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8FFD0AF-8C2C-44B8-A2F9-59DF60C0F9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CAAFCF-669A-4EF8-8EA1-D0C11B6F590C}" type="slidenum">
              <a:rPr lang="ru-RU" smtClean="0"/>
              <a:t>‹#›</a:t>
            </a:fld>
            <a:endParaRPr lang="ru-RU"/>
          </a:p>
        </p:txBody>
      </p:sp>
    </p:spTree>
    <p:extLst>
      <p:ext uri="{BB962C8B-B14F-4D97-AF65-F5344CB8AC3E}">
        <p14:creationId xmlns:p14="http://schemas.microsoft.com/office/powerpoint/2010/main" val="3684540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45748D11-55A4-4996-9AB4-65B8D1CC05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46" y="1654329"/>
            <a:ext cx="9738507" cy="3549342"/>
          </a:xfrm>
          <a:prstGeom prst="rect">
            <a:avLst/>
          </a:prstGeom>
          <a:effectLst>
            <a:innerShdw blurRad="63500" dist="50800" dir="18900000">
              <a:srgbClr val="7030A0">
                <a:alpha val="0"/>
              </a:srgbClr>
            </a:innerShdw>
          </a:effectLst>
        </p:spPr>
      </p:pic>
    </p:spTree>
    <p:extLst>
      <p:ext uri="{BB962C8B-B14F-4D97-AF65-F5344CB8AC3E}">
        <p14:creationId xmlns:p14="http://schemas.microsoft.com/office/powerpoint/2010/main" val="2501802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977036-0986-42C5-8D83-C6FC59D4D079}"/>
              </a:ext>
            </a:extLst>
          </p:cNvPr>
          <p:cNvSpPr txBox="1"/>
          <p:nvPr/>
        </p:nvSpPr>
        <p:spPr>
          <a:xfrm>
            <a:off x="427254" y="1026642"/>
            <a:ext cx="5796000" cy="122400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Toxicological studies are an important part of the medical device registration process. These studies are conducted to evaluate the safety of the medical device and its components.</a:t>
            </a:r>
            <a:endParaRPr lang="en-US" dirty="0">
              <a:solidFill>
                <a:srgbClr val="5D5D5D"/>
              </a:solidFill>
              <a:latin typeface="Malgun Gothic" panose="020B0503020000020004" pitchFamily="34" charset="-127"/>
              <a:ea typeface="Malgun Gothic" panose="020B0503020000020004" pitchFamily="34" charset="-127"/>
            </a:endParaRPr>
          </a:p>
          <a:p>
            <a:endParaRPr lang="ru-RU" dirty="0">
              <a:ea typeface="Malgun Gothic" panose="020B0503020000020004" pitchFamily="34" charset="-127"/>
            </a:endParaRPr>
          </a:p>
        </p:txBody>
      </p:sp>
      <p:sp>
        <p:nvSpPr>
          <p:cNvPr id="5" name="TextBox 4">
            <a:extLst>
              <a:ext uri="{FF2B5EF4-FFF2-40B4-BE49-F238E27FC236}">
                <a16:creationId xmlns:a16="http://schemas.microsoft.com/office/drawing/2014/main" id="{372EB26B-D5D7-4F1E-8B1C-30D091DCC6FC}"/>
              </a:ext>
            </a:extLst>
          </p:cNvPr>
          <p:cNvSpPr txBox="1"/>
          <p:nvPr/>
        </p:nvSpPr>
        <p:spPr>
          <a:xfrm>
            <a:off x="427254" y="3865217"/>
            <a:ext cx="5544000" cy="2585323"/>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There are several types of toxicological studies that may be conducted during the medical device registration process, including:</a:t>
            </a:r>
          </a:p>
          <a:p>
            <a:endParaRPr lang="en-US" dirty="0">
              <a:solidFill>
                <a:srgbClr val="5D5D5D"/>
              </a:solidFill>
              <a:latin typeface="Malgun Gothic" panose="020B0503020000020004" pitchFamily="34" charset="-127"/>
              <a:ea typeface="Malgun Gothic" panose="020B0503020000020004" pitchFamily="34" charset="-127"/>
            </a:endParaRPr>
          </a:p>
          <a:p>
            <a:pPr marL="285750" indent="-285750">
              <a:buFont typeface="Wingdings" panose="05000000000000000000" pitchFamily="2" charset="2"/>
              <a:buChar char="v"/>
            </a:pPr>
            <a:r>
              <a:rPr lang="en-US" dirty="0">
                <a:solidFill>
                  <a:srgbClr val="5D5D5D"/>
                </a:solidFill>
                <a:effectLst/>
                <a:latin typeface="Malgun Gothic" panose="020B0503020000020004" pitchFamily="34" charset="-127"/>
                <a:ea typeface="Malgun Gothic" panose="020B0503020000020004" pitchFamily="34" charset="-127"/>
              </a:rPr>
              <a:t>Acute toxicity studies</a:t>
            </a:r>
          </a:p>
          <a:p>
            <a:pPr marL="285750" indent="-285750">
              <a:buFont typeface="Wingdings" panose="05000000000000000000" pitchFamily="2" charset="2"/>
              <a:buChar char="v"/>
            </a:pPr>
            <a:r>
              <a:rPr lang="en-US" dirty="0" err="1">
                <a:solidFill>
                  <a:srgbClr val="5D5D5D"/>
                </a:solidFill>
                <a:effectLst/>
                <a:latin typeface="Malgun Gothic" panose="020B0503020000020004" pitchFamily="34" charset="-127"/>
                <a:ea typeface="Malgun Gothic" panose="020B0503020000020004" pitchFamily="34" charset="-127"/>
              </a:rPr>
              <a:t>Subchronic</a:t>
            </a:r>
            <a:r>
              <a:rPr lang="en-US" dirty="0">
                <a:solidFill>
                  <a:srgbClr val="5D5D5D"/>
                </a:solidFill>
                <a:effectLst/>
                <a:latin typeface="Malgun Gothic" panose="020B0503020000020004" pitchFamily="34" charset="-127"/>
                <a:ea typeface="Malgun Gothic" panose="020B0503020000020004" pitchFamily="34" charset="-127"/>
              </a:rPr>
              <a:t> toxicity studies</a:t>
            </a:r>
          </a:p>
          <a:p>
            <a:pPr marL="285750" indent="-285750">
              <a:buFont typeface="Wingdings" panose="05000000000000000000" pitchFamily="2" charset="2"/>
              <a:buChar char="v"/>
            </a:pPr>
            <a:r>
              <a:rPr lang="en-US" dirty="0">
                <a:solidFill>
                  <a:srgbClr val="5D5D5D"/>
                </a:solidFill>
                <a:effectLst/>
                <a:latin typeface="Malgun Gothic" panose="020B0503020000020004" pitchFamily="34" charset="-127"/>
                <a:ea typeface="Malgun Gothic" panose="020B0503020000020004" pitchFamily="34" charset="-127"/>
              </a:rPr>
              <a:t>Chronic toxicity studies</a:t>
            </a:r>
          </a:p>
          <a:p>
            <a:pPr marL="285750" indent="-285750">
              <a:buFont typeface="Wingdings" panose="05000000000000000000" pitchFamily="2" charset="2"/>
              <a:buChar char="v"/>
            </a:pPr>
            <a:r>
              <a:rPr lang="en-US" dirty="0">
                <a:solidFill>
                  <a:srgbClr val="5D5D5D"/>
                </a:solidFill>
                <a:effectLst/>
                <a:latin typeface="Malgun Gothic" panose="020B0503020000020004" pitchFamily="34" charset="-127"/>
                <a:ea typeface="Malgun Gothic" panose="020B0503020000020004" pitchFamily="34" charset="-127"/>
              </a:rPr>
              <a:t>Genotoxicity studies</a:t>
            </a:r>
          </a:p>
          <a:p>
            <a:pPr marL="285750" indent="-285750">
              <a:buFont typeface="Wingdings" panose="05000000000000000000" pitchFamily="2" charset="2"/>
              <a:buChar char="v"/>
            </a:pPr>
            <a:r>
              <a:rPr lang="en-US" dirty="0">
                <a:solidFill>
                  <a:srgbClr val="5D5D5D"/>
                </a:solidFill>
                <a:effectLst/>
                <a:latin typeface="Malgun Gothic" panose="020B0503020000020004" pitchFamily="34" charset="-127"/>
                <a:ea typeface="Malgun Gothic" panose="020B0503020000020004" pitchFamily="34" charset="-127"/>
              </a:rPr>
              <a:t>Carcinogenicity studies</a:t>
            </a:r>
          </a:p>
        </p:txBody>
      </p:sp>
      <p:sp>
        <p:nvSpPr>
          <p:cNvPr id="6" name="TextBox 5">
            <a:extLst>
              <a:ext uri="{FF2B5EF4-FFF2-40B4-BE49-F238E27FC236}">
                <a16:creationId xmlns:a16="http://schemas.microsoft.com/office/drawing/2014/main" id="{54959698-4F1E-41AE-9D37-EF2688DECCFE}"/>
              </a:ext>
            </a:extLst>
          </p:cNvPr>
          <p:cNvSpPr txBox="1"/>
          <p:nvPr/>
        </p:nvSpPr>
        <p:spPr>
          <a:xfrm>
            <a:off x="6485924" y="4293878"/>
            <a:ext cx="5040000" cy="172800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The purpose of toxicological studies is to evaluate the potential adverse effects of the medical device and its components on human health. These studies help to identify any potential risks associated with the use of the medical device.</a:t>
            </a:r>
            <a:endParaRPr lang="en-US" dirty="0">
              <a:solidFill>
                <a:srgbClr val="5D5D5D"/>
              </a:solidFill>
              <a:latin typeface="Malgun Gothic" panose="020B0503020000020004" pitchFamily="34" charset="-127"/>
              <a:ea typeface="Malgun Gothic" panose="020B0503020000020004" pitchFamily="34" charset="-127"/>
            </a:endParaRPr>
          </a:p>
          <a:p>
            <a:endParaRPr lang="ru-RU" sz="2000" dirty="0">
              <a:solidFill>
                <a:srgbClr val="37B5F7"/>
              </a:solidFill>
              <a:ea typeface="Malgun Gothic" panose="020B0503020000020004" pitchFamily="34" charset="-127"/>
            </a:endParaRPr>
          </a:p>
        </p:txBody>
      </p:sp>
      <p:pic>
        <p:nvPicPr>
          <p:cNvPr id="8" name="Рисунок 7">
            <a:extLst>
              <a:ext uri="{FF2B5EF4-FFF2-40B4-BE49-F238E27FC236}">
                <a16:creationId xmlns:a16="http://schemas.microsoft.com/office/drawing/2014/main" id="{1A4BD255-57A6-4A46-827D-8BA8244F3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192" y="307002"/>
            <a:ext cx="3986463" cy="3322053"/>
          </a:xfrm>
          <a:prstGeom prst="rect">
            <a:avLst/>
          </a:prstGeom>
        </p:spPr>
      </p:pic>
      <p:sp>
        <p:nvSpPr>
          <p:cNvPr id="9" name="TextBox 8">
            <a:extLst>
              <a:ext uri="{FF2B5EF4-FFF2-40B4-BE49-F238E27FC236}">
                <a16:creationId xmlns:a16="http://schemas.microsoft.com/office/drawing/2014/main" id="{8EBEC45C-7895-4647-B2C2-532B6FE79501}"/>
              </a:ext>
            </a:extLst>
          </p:cNvPr>
          <p:cNvSpPr txBox="1"/>
          <p:nvPr/>
        </p:nvSpPr>
        <p:spPr>
          <a:xfrm>
            <a:off x="427254" y="466108"/>
            <a:ext cx="7003392" cy="52322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2800" b="1" dirty="0">
                <a:solidFill>
                  <a:srgbClr val="EF7A1B"/>
                </a:solidFill>
                <a:latin typeface="Malgun Gothic" panose="020B0503020000020004" pitchFamily="34" charset="-127"/>
                <a:ea typeface="Malgun Gothic" panose="020B0503020000020004" pitchFamily="34" charset="-127"/>
              </a:rPr>
              <a:t>Toxicological studies of medical devices</a:t>
            </a:r>
            <a:endParaRPr lang="ru-RU" sz="2800" b="1" dirty="0">
              <a:solidFill>
                <a:srgbClr val="EF7A1B"/>
              </a:solidFill>
              <a:ea typeface="Malgun Gothic" panose="020B0503020000020004" pitchFamily="34" charset="-127"/>
            </a:endParaRPr>
          </a:p>
        </p:txBody>
      </p:sp>
      <p:sp>
        <p:nvSpPr>
          <p:cNvPr id="10" name="TextBox 9">
            <a:extLst>
              <a:ext uri="{FF2B5EF4-FFF2-40B4-BE49-F238E27FC236}">
                <a16:creationId xmlns:a16="http://schemas.microsoft.com/office/drawing/2014/main" id="{2477879B-9E0B-4BE9-9C9D-B7438F399FFB}"/>
              </a:ext>
            </a:extLst>
          </p:cNvPr>
          <p:cNvSpPr txBox="1"/>
          <p:nvPr/>
        </p:nvSpPr>
        <p:spPr>
          <a:xfrm>
            <a:off x="427254" y="3429000"/>
            <a:ext cx="3845989" cy="40011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2000" b="1" dirty="0">
                <a:solidFill>
                  <a:srgbClr val="EF7A1B"/>
                </a:solidFill>
                <a:latin typeface="Malgun Gothic" panose="020B0503020000020004" pitchFamily="34" charset="-127"/>
                <a:ea typeface="Malgun Gothic" panose="020B0503020000020004" pitchFamily="34" charset="-127"/>
              </a:rPr>
              <a:t>Types of Toxicological Studies</a:t>
            </a:r>
          </a:p>
        </p:txBody>
      </p:sp>
      <p:sp>
        <p:nvSpPr>
          <p:cNvPr id="11" name="TextBox 10">
            <a:extLst>
              <a:ext uri="{FF2B5EF4-FFF2-40B4-BE49-F238E27FC236}">
                <a16:creationId xmlns:a16="http://schemas.microsoft.com/office/drawing/2014/main" id="{CC083642-3D63-4BA6-901F-D21B127F15BE}"/>
              </a:ext>
            </a:extLst>
          </p:cNvPr>
          <p:cNvSpPr txBox="1"/>
          <p:nvPr/>
        </p:nvSpPr>
        <p:spPr>
          <a:xfrm>
            <a:off x="6485924" y="3857661"/>
            <a:ext cx="4143955" cy="40011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2000" b="1" dirty="0">
                <a:solidFill>
                  <a:srgbClr val="EF7A1B"/>
                </a:solidFill>
                <a:latin typeface="Malgun Gothic" panose="020B0503020000020004" pitchFamily="34" charset="-127"/>
                <a:ea typeface="Malgun Gothic" panose="020B0503020000020004" pitchFamily="34" charset="-127"/>
              </a:rPr>
              <a:t>Purpose of Toxicological Studies</a:t>
            </a:r>
            <a:endParaRPr lang="ru-RU" sz="2000" b="1" dirty="0">
              <a:solidFill>
                <a:srgbClr val="EF7A1B"/>
              </a:solidFill>
              <a:ea typeface="Malgun Gothic" panose="020B0503020000020004" pitchFamily="34" charset="-127"/>
            </a:endParaRPr>
          </a:p>
        </p:txBody>
      </p:sp>
    </p:spTree>
    <p:extLst>
      <p:ext uri="{BB962C8B-B14F-4D97-AF65-F5344CB8AC3E}">
        <p14:creationId xmlns:p14="http://schemas.microsoft.com/office/powerpoint/2010/main" val="2202033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6BA3B3-F1E8-489B-B84D-5C51B399B0A8}"/>
              </a:ext>
            </a:extLst>
          </p:cNvPr>
          <p:cNvSpPr>
            <a:spLocks noGrp="1"/>
          </p:cNvSpPr>
          <p:nvPr>
            <p:ph type="title"/>
          </p:nvPr>
        </p:nvSpPr>
        <p:spPr>
          <a:xfrm>
            <a:off x="304800" y="553453"/>
            <a:ext cx="7992177" cy="660785"/>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Clinical trials of medical devices</a:t>
            </a:r>
            <a:endParaRPr lang="ru-RU" sz="4000" b="1" dirty="0">
              <a:solidFill>
                <a:srgbClr val="EF7A1B"/>
              </a:solidFill>
              <a:ea typeface="Malgun Gothic" panose="020B0503020000020004" pitchFamily="34" charset="-127"/>
            </a:endParaRPr>
          </a:p>
        </p:txBody>
      </p:sp>
      <p:sp>
        <p:nvSpPr>
          <p:cNvPr id="3" name="Объект 2">
            <a:extLst>
              <a:ext uri="{FF2B5EF4-FFF2-40B4-BE49-F238E27FC236}">
                <a16:creationId xmlns:a16="http://schemas.microsoft.com/office/drawing/2014/main" id="{21D3711A-83B8-419C-A6CD-051C1F7F3650}"/>
              </a:ext>
            </a:extLst>
          </p:cNvPr>
          <p:cNvSpPr>
            <a:spLocks noGrp="1"/>
          </p:cNvSpPr>
          <p:nvPr>
            <p:ph idx="1"/>
          </p:nvPr>
        </p:nvSpPr>
        <p:spPr>
          <a:xfrm>
            <a:off x="304800" y="1325112"/>
            <a:ext cx="11601450" cy="4478922"/>
          </a:xfrm>
          <a:pattFill prst="ltUpDiag">
            <a:fgClr>
              <a:srgbClr val="EFEBE5"/>
            </a:fgClr>
            <a:bgClr>
              <a:schemeClr val="bg1"/>
            </a:bgClr>
          </a:pattFill>
          <a:effectLst>
            <a:outerShdw blurRad="50800" dist="38100" algn="l" rotWithShape="0">
              <a:prstClr val="black">
                <a:alpha val="40000"/>
              </a:prstClr>
            </a:outerShdw>
          </a:effectLst>
        </p:spPr>
        <p:txBody>
          <a:bodyPr>
            <a:noAutofit/>
          </a:bodyPr>
          <a:lstStyle/>
          <a:p>
            <a:pPr marL="0" indent="0">
              <a:buNone/>
            </a:pPr>
            <a:r>
              <a:rPr lang="en-US" sz="1800" dirty="0">
                <a:solidFill>
                  <a:srgbClr val="5D5D5D"/>
                </a:solidFill>
                <a:effectLst/>
                <a:latin typeface="Malgun Gothic" panose="020B0503020000020004" pitchFamily="34" charset="-127"/>
                <a:ea typeface="Malgun Gothic" panose="020B0503020000020004" pitchFamily="34" charset="-127"/>
              </a:rPr>
              <a:t>At MTG, we understand the importance of clinical trials in the process of medical device registration. Clinical trials are conducted to evaluate the safety and effectiveness of medical devices before they are approved for use by the general public. Our clinical trial process involves the following steps:</a:t>
            </a:r>
            <a:endParaRPr lang="en-US" sz="1800" dirty="0">
              <a:solidFill>
                <a:srgbClr val="5D5D5D"/>
              </a:solidFill>
              <a:latin typeface="Malgun Gothic" panose="020B0503020000020004" pitchFamily="34" charset="-127"/>
              <a:ea typeface="Malgun Gothic" panose="020B0503020000020004" pitchFamily="34" charset="-127"/>
            </a:endParaRPr>
          </a:p>
          <a:p>
            <a:pPr>
              <a:buFont typeface="Wingdings" panose="05000000000000000000" pitchFamily="2" charset="2"/>
              <a:buChar char="v"/>
            </a:pPr>
            <a:r>
              <a:rPr lang="en-US" sz="1800" dirty="0">
                <a:solidFill>
                  <a:srgbClr val="5D5D5D"/>
                </a:solidFill>
                <a:effectLst/>
                <a:latin typeface="Malgun Gothic" panose="020B0503020000020004" pitchFamily="34" charset="-127"/>
                <a:ea typeface="Malgun Gothic" panose="020B0503020000020004" pitchFamily="34" charset="-127"/>
              </a:rPr>
              <a:t>We analyze the documents and prepare the Act, Program and Protocol of clinical trials with appendices, conduct a literature search, request additional materials from the customer if necessary;</a:t>
            </a:r>
          </a:p>
          <a:p>
            <a:pPr>
              <a:buFont typeface="Wingdings" panose="05000000000000000000" pitchFamily="2" charset="2"/>
              <a:buChar char="v"/>
            </a:pPr>
            <a:r>
              <a:rPr lang="en-US" sz="1800" dirty="0">
                <a:solidFill>
                  <a:srgbClr val="5D5D5D"/>
                </a:solidFill>
                <a:effectLst/>
                <a:latin typeface="Malgun Gothic" panose="020B0503020000020004" pitchFamily="34" charset="-127"/>
                <a:ea typeface="Malgun Gothic" panose="020B0503020000020004" pitchFamily="34" charset="-127"/>
              </a:rPr>
              <a:t>We conclude an agreement with the medical and preventive institution to conduct clinical trials of a medical device, after obtaining a clinical trial permit for the medical device in question;</a:t>
            </a:r>
          </a:p>
          <a:p>
            <a:pPr>
              <a:buFont typeface="Wingdings" panose="05000000000000000000" pitchFamily="2" charset="2"/>
              <a:buChar char="v"/>
            </a:pPr>
            <a:r>
              <a:rPr lang="en-US" sz="1800" dirty="0">
                <a:solidFill>
                  <a:srgbClr val="5D5D5D"/>
                </a:solidFill>
                <a:effectLst/>
                <a:latin typeface="Malgun Gothic" panose="020B0503020000020004" pitchFamily="34" charset="-127"/>
                <a:ea typeface="Malgun Gothic" panose="020B0503020000020004" pitchFamily="34" charset="-127"/>
              </a:rPr>
              <a:t>We provide the medical institution with a sample of the product for examination (samples are usually subject to return), all necessary documents from the customer in electronic form, contracts and archives in paper form.</a:t>
            </a:r>
            <a:endParaRPr lang="ru-RU" sz="1800" dirty="0">
              <a:solidFill>
                <a:srgbClr val="5D5D5D"/>
              </a:solidFill>
              <a:effectLst/>
              <a:latin typeface="Malgun Gothic" panose="020B0503020000020004" pitchFamily="34" charset="-127"/>
              <a:ea typeface="Malgun Gothic" panose="020B0503020000020004" pitchFamily="34" charset="-127"/>
            </a:endParaRPr>
          </a:p>
          <a:p>
            <a:pPr>
              <a:buFont typeface="Wingdings" panose="05000000000000000000" pitchFamily="2" charset="2"/>
              <a:buChar char="v"/>
            </a:pPr>
            <a:r>
              <a:rPr lang="en-US" sz="1800" dirty="0">
                <a:solidFill>
                  <a:srgbClr val="5D5D5D"/>
                </a:solidFill>
                <a:effectLst/>
                <a:latin typeface="Malgun Gothic" panose="020B0503020000020004" pitchFamily="34" charset="-127"/>
                <a:ea typeface="Malgun Gothic" panose="020B0503020000020004" pitchFamily="34" charset="-127"/>
              </a:rPr>
              <a:t>Analysis of the data collected during the clinical trial to determine the safety and effectiveness of the medical device.</a:t>
            </a:r>
          </a:p>
          <a:p>
            <a:pPr marL="0" indent="0">
              <a:buNone/>
            </a:pPr>
            <a:r>
              <a:rPr lang="en-US" sz="1800" dirty="0">
                <a:solidFill>
                  <a:srgbClr val="5D5D5D"/>
                </a:solidFill>
                <a:effectLst/>
                <a:latin typeface="Malgun Gothic" panose="020B0503020000020004" pitchFamily="34" charset="-127"/>
                <a:ea typeface="Malgun Gothic" panose="020B0503020000020004" pitchFamily="34" charset="-127"/>
              </a:rPr>
              <a:t>Our clinical trial process is designed to ensure that all medical devices registered by MTG are safe and effective for use by the general public. We work closely with medical and preventive institutions to ensure that our clinical trials are conducted in accordance with established guidelines and regulations.</a:t>
            </a:r>
            <a:endParaRPr lang="en-US" sz="1800" dirty="0">
              <a:solidFill>
                <a:srgbClr val="5D5D5D"/>
              </a:solidFill>
              <a:latin typeface="Malgun Gothic" panose="020B0503020000020004" pitchFamily="34" charset="-127"/>
              <a:ea typeface="Malgun Gothic" panose="020B0503020000020004" pitchFamily="34" charset="-127"/>
            </a:endParaRPr>
          </a:p>
          <a:p>
            <a:pPr marL="0" indent="0">
              <a:buNone/>
            </a:pPr>
            <a:endParaRPr lang="ru-RU" sz="1800" dirty="0">
              <a:solidFill>
                <a:srgbClr val="F79C53"/>
              </a:solidFill>
              <a:ea typeface="Malgun Gothic" panose="020B0503020000020004" pitchFamily="34" charset="-127"/>
            </a:endParaRPr>
          </a:p>
        </p:txBody>
      </p:sp>
    </p:spTree>
    <p:extLst>
      <p:ext uri="{BB962C8B-B14F-4D97-AF65-F5344CB8AC3E}">
        <p14:creationId xmlns:p14="http://schemas.microsoft.com/office/powerpoint/2010/main" val="2189211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676-0FBA-456B-975D-AA1B5DCAFD16}"/>
              </a:ext>
            </a:extLst>
          </p:cNvPr>
          <p:cNvSpPr>
            <a:spLocks noGrp="1"/>
          </p:cNvSpPr>
          <p:nvPr>
            <p:ph type="title"/>
          </p:nvPr>
        </p:nvSpPr>
        <p:spPr>
          <a:xfrm>
            <a:off x="838200" y="681037"/>
            <a:ext cx="7901539" cy="1126791"/>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3600" b="1" dirty="0">
                <a:solidFill>
                  <a:srgbClr val="EF7A1B"/>
                </a:solidFill>
                <a:latin typeface="Malgun Gothic" panose="020B0503020000020004" pitchFamily="34" charset="-127"/>
                <a:ea typeface="Malgun Gothic" panose="020B0503020000020004" pitchFamily="34" charset="-127"/>
              </a:rPr>
              <a:t>The process of working with medical and preventive institutions</a:t>
            </a:r>
            <a:endParaRPr lang="ru-RU" sz="3600" b="1" dirty="0">
              <a:solidFill>
                <a:srgbClr val="EF7A1B"/>
              </a:solidFill>
              <a:ea typeface="Malgun Gothic" panose="020B0503020000020004" pitchFamily="34" charset="-127"/>
            </a:endParaRPr>
          </a:p>
        </p:txBody>
      </p:sp>
      <p:sp>
        <p:nvSpPr>
          <p:cNvPr id="3" name="Объект 2">
            <a:extLst>
              <a:ext uri="{FF2B5EF4-FFF2-40B4-BE49-F238E27FC236}">
                <a16:creationId xmlns:a16="http://schemas.microsoft.com/office/drawing/2014/main" id="{D2A68E18-EC29-4D7A-80DF-0E9E3704C3CB}"/>
              </a:ext>
            </a:extLst>
          </p:cNvPr>
          <p:cNvSpPr>
            <a:spLocks noGrp="1"/>
          </p:cNvSpPr>
          <p:nvPr>
            <p:ph idx="1"/>
          </p:nvPr>
        </p:nvSpPr>
        <p:spPr>
          <a:xfrm>
            <a:off x="838200" y="1912252"/>
            <a:ext cx="10250103" cy="3612649"/>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pPr marL="0" indent="0">
              <a:buNone/>
            </a:pPr>
            <a:r>
              <a:rPr lang="en-US" sz="2400" dirty="0">
                <a:solidFill>
                  <a:srgbClr val="5D5D5D"/>
                </a:solidFill>
                <a:effectLst/>
              </a:rPr>
              <a:t>At MTG, we work closely with medical and preventive institutions to ensure that our registered medical devices are being used effectively and safely. Our process involves the following steps:</a:t>
            </a:r>
            <a:endParaRPr lang="en-US" sz="2400" dirty="0">
              <a:solidFill>
                <a:srgbClr val="5D5D5D"/>
              </a:solidFill>
            </a:endParaRPr>
          </a:p>
          <a:p>
            <a:pPr marL="457200" indent="-457200">
              <a:buFont typeface="+mj-lt"/>
              <a:buAutoNum type="alphaUcPeriod"/>
            </a:pPr>
            <a:r>
              <a:rPr lang="en-US" sz="2400" dirty="0">
                <a:solidFill>
                  <a:srgbClr val="5D5D5D"/>
                </a:solidFill>
                <a:effectLst/>
              </a:rPr>
              <a:t>Identifying potential partners in the medical and preventive fields</a:t>
            </a:r>
          </a:p>
          <a:p>
            <a:pPr marL="457200" indent="-457200">
              <a:buFont typeface="+mj-lt"/>
              <a:buAutoNum type="alphaUcPeriod"/>
            </a:pPr>
            <a:r>
              <a:rPr lang="en-US" sz="2400" dirty="0">
                <a:solidFill>
                  <a:srgbClr val="5D5D5D"/>
                </a:solidFill>
                <a:effectLst/>
              </a:rPr>
              <a:t>Establishing communication and building relationships with these partners</a:t>
            </a:r>
          </a:p>
          <a:p>
            <a:pPr marL="457200" indent="-457200">
              <a:buFont typeface="+mj-lt"/>
              <a:buAutoNum type="alphaUcPeriod"/>
            </a:pPr>
            <a:r>
              <a:rPr lang="en-US" sz="2400" dirty="0">
                <a:solidFill>
                  <a:srgbClr val="5D5D5D"/>
                </a:solidFill>
                <a:effectLst/>
              </a:rPr>
              <a:t>Providing education and training on the proper use and maintenance of our medical devices</a:t>
            </a:r>
          </a:p>
          <a:p>
            <a:pPr marL="457200" indent="-457200">
              <a:buFont typeface="+mj-lt"/>
              <a:buAutoNum type="alphaUcPeriod"/>
            </a:pPr>
            <a:r>
              <a:rPr lang="en-US" sz="2400" dirty="0">
                <a:solidFill>
                  <a:srgbClr val="5D5D5D"/>
                </a:solidFill>
                <a:effectLst/>
              </a:rPr>
              <a:t>Collaborating on research and development projects to improve our products and services</a:t>
            </a:r>
          </a:p>
          <a:p>
            <a:pPr marL="0" indent="0">
              <a:buNone/>
            </a:pPr>
            <a:endParaRPr lang="ru-RU" sz="2400" dirty="0">
              <a:solidFill>
                <a:srgbClr val="BEE6FD"/>
              </a:solidFill>
            </a:endParaRPr>
          </a:p>
        </p:txBody>
      </p:sp>
    </p:spTree>
    <p:extLst>
      <p:ext uri="{BB962C8B-B14F-4D97-AF65-F5344CB8AC3E}">
        <p14:creationId xmlns:p14="http://schemas.microsoft.com/office/powerpoint/2010/main" val="303010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78CB79D-1DF4-4067-B76A-C567630563C6}"/>
              </a:ext>
            </a:extLst>
          </p:cNvPr>
          <p:cNvSpPr>
            <a:spLocks noGrp="1"/>
          </p:cNvSpPr>
          <p:nvPr>
            <p:ph idx="1"/>
          </p:nvPr>
        </p:nvSpPr>
        <p:spPr>
          <a:xfrm>
            <a:off x="2594008" y="1499365"/>
            <a:ext cx="7003983" cy="1296955"/>
          </a:xfrm>
          <a:pattFill prst="ltUpDiag">
            <a:fgClr>
              <a:srgbClr val="EFEBE5"/>
            </a:fgClr>
            <a:bgClr>
              <a:schemeClr val="bg1"/>
            </a:bgClr>
          </a:pattFill>
          <a:effectLst>
            <a:outerShdw blurRad="50800" dist="38100" algn="l" rotWithShape="0">
              <a:prstClr val="black">
                <a:alpha val="40000"/>
              </a:prstClr>
            </a:outerShdw>
          </a:effectLst>
        </p:spPr>
        <p:txBody>
          <a:bodyPr anchor="ctr">
            <a:noAutofit/>
          </a:bodyPr>
          <a:lstStyle/>
          <a:p>
            <a:pPr marL="0" indent="0" algn="ctr">
              <a:buNone/>
            </a:pPr>
            <a:r>
              <a:rPr lang="en-US" sz="2400" dirty="0">
                <a:solidFill>
                  <a:srgbClr val="5D5D5D"/>
                </a:solidFill>
                <a:effectLst/>
              </a:rPr>
              <a:t>We appreciate your time and attention. If you have any further questions or would like to learn more about our services, please don't hesitate to contact us.</a:t>
            </a:r>
            <a:endParaRPr lang="en-US" sz="2400" dirty="0">
              <a:solidFill>
                <a:srgbClr val="5D5D5D"/>
              </a:solidFill>
            </a:endParaRPr>
          </a:p>
        </p:txBody>
      </p:sp>
      <p:sp>
        <p:nvSpPr>
          <p:cNvPr id="6" name="TextBox 5">
            <a:extLst>
              <a:ext uri="{FF2B5EF4-FFF2-40B4-BE49-F238E27FC236}">
                <a16:creationId xmlns:a16="http://schemas.microsoft.com/office/drawing/2014/main" id="{EE5A7F52-D36F-4EE8-AC84-6722CEFF7063}"/>
              </a:ext>
            </a:extLst>
          </p:cNvPr>
          <p:cNvSpPr txBox="1"/>
          <p:nvPr/>
        </p:nvSpPr>
        <p:spPr>
          <a:xfrm>
            <a:off x="4724535" y="724877"/>
            <a:ext cx="2742930" cy="707886"/>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4000" b="1" dirty="0">
                <a:solidFill>
                  <a:srgbClr val="EF7A1B"/>
                </a:solidFill>
                <a:latin typeface="Malgun Gothic" panose="020B0503020000020004" pitchFamily="34" charset="-127"/>
                <a:ea typeface="Malgun Gothic" panose="020B0503020000020004" pitchFamily="34" charset="-127"/>
              </a:rPr>
              <a:t>Thank You</a:t>
            </a:r>
            <a:endParaRPr lang="ru-RU" sz="4000" b="1" dirty="0">
              <a:solidFill>
                <a:srgbClr val="EF7A1B"/>
              </a:solidFill>
              <a:ea typeface="Malgun Gothic" panose="020B0503020000020004" pitchFamily="34" charset="-127"/>
            </a:endParaRPr>
          </a:p>
        </p:txBody>
      </p:sp>
      <p:sp>
        <p:nvSpPr>
          <p:cNvPr id="7" name="TextBox 6">
            <a:extLst>
              <a:ext uri="{FF2B5EF4-FFF2-40B4-BE49-F238E27FC236}">
                <a16:creationId xmlns:a16="http://schemas.microsoft.com/office/drawing/2014/main" id="{687CBA2B-F6DE-47F4-8B86-BC0311A3091D}"/>
              </a:ext>
            </a:extLst>
          </p:cNvPr>
          <p:cNvSpPr txBox="1"/>
          <p:nvPr/>
        </p:nvSpPr>
        <p:spPr>
          <a:xfrm>
            <a:off x="3521576" y="3542934"/>
            <a:ext cx="5148845" cy="707886"/>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4000" b="1" dirty="0">
                <a:solidFill>
                  <a:srgbClr val="EF7A1B"/>
                </a:solidFill>
                <a:latin typeface="Malgun Gothic" panose="020B0503020000020004" pitchFamily="34" charset="-127"/>
                <a:ea typeface="Malgun Gothic" panose="020B0503020000020004" pitchFamily="34" charset="-127"/>
              </a:rPr>
              <a:t>Contact Information</a:t>
            </a:r>
            <a:endParaRPr lang="ru-RU" sz="4000" b="1" dirty="0">
              <a:solidFill>
                <a:srgbClr val="EF7A1B"/>
              </a:solidFill>
              <a:ea typeface="Malgun Gothic" panose="020B0503020000020004" pitchFamily="34" charset="-127"/>
            </a:endParaRPr>
          </a:p>
        </p:txBody>
      </p:sp>
      <p:sp>
        <p:nvSpPr>
          <p:cNvPr id="8" name="TextBox 7">
            <a:extLst>
              <a:ext uri="{FF2B5EF4-FFF2-40B4-BE49-F238E27FC236}">
                <a16:creationId xmlns:a16="http://schemas.microsoft.com/office/drawing/2014/main" id="{370BA192-F936-4E74-89E0-A2ED934E7606}"/>
              </a:ext>
            </a:extLst>
          </p:cNvPr>
          <p:cNvSpPr txBox="1"/>
          <p:nvPr/>
        </p:nvSpPr>
        <p:spPr>
          <a:xfrm>
            <a:off x="3007396" y="4317241"/>
            <a:ext cx="6177204" cy="1815882"/>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pPr algn="ctr"/>
            <a:r>
              <a:rPr lang="en-US" sz="2800" dirty="0">
                <a:solidFill>
                  <a:srgbClr val="5D5D5D"/>
                </a:solidFill>
              </a:rPr>
              <a:t>MTG Med Tech </a:t>
            </a:r>
            <a:r>
              <a:rPr lang="en-US" sz="2800" dirty="0" err="1">
                <a:solidFill>
                  <a:srgbClr val="5D5D5D"/>
                </a:solidFill>
              </a:rPr>
              <a:t>Garant</a:t>
            </a:r>
            <a:endParaRPr lang="en-US" sz="2800" dirty="0">
              <a:solidFill>
                <a:srgbClr val="5D5D5D"/>
              </a:solidFill>
            </a:endParaRPr>
          </a:p>
          <a:p>
            <a:pPr algn="ctr"/>
            <a:r>
              <a:rPr lang="en-US" sz="2800" dirty="0">
                <a:solidFill>
                  <a:srgbClr val="5D5D5D"/>
                </a:solidFill>
              </a:rPr>
              <a:t>MOSCOW, UL. MARSHALA KATUKOVA, 16</a:t>
            </a:r>
          </a:p>
          <a:p>
            <a:pPr algn="ctr"/>
            <a:r>
              <a:rPr lang="en-US" sz="2800" dirty="0">
                <a:solidFill>
                  <a:srgbClr val="5D5D5D"/>
                </a:solidFill>
              </a:rPr>
              <a:t>Phone. +7 (495) 748-84-48</a:t>
            </a:r>
          </a:p>
          <a:p>
            <a:pPr algn="ctr"/>
            <a:r>
              <a:rPr lang="en-US" sz="2800" dirty="0">
                <a:solidFill>
                  <a:srgbClr val="5D5D5D"/>
                </a:solidFill>
              </a:rPr>
              <a:t>Email: co@m-t-g.ru</a:t>
            </a:r>
            <a:endParaRPr lang="ru-RU" sz="2800" dirty="0">
              <a:solidFill>
                <a:srgbClr val="5D5D5D"/>
              </a:solidFill>
            </a:endParaRPr>
          </a:p>
        </p:txBody>
      </p:sp>
    </p:spTree>
    <p:extLst>
      <p:ext uri="{BB962C8B-B14F-4D97-AF65-F5344CB8AC3E}">
        <p14:creationId xmlns:p14="http://schemas.microsoft.com/office/powerpoint/2010/main" val="329232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AD4234A-9899-4D3D-BEA0-388B64FB5672}"/>
              </a:ext>
            </a:extLst>
          </p:cNvPr>
          <p:cNvSpPr>
            <a:spLocks noGrp="1"/>
          </p:cNvSpPr>
          <p:nvPr>
            <p:ph type="title"/>
          </p:nvPr>
        </p:nvSpPr>
        <p:spPr>
          <a:xfrm>
            <a:off x="836614" y="2348564"/>
            <a:ext cx="3196372" cy="772140"/>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Who is MTG</a:t>
            </a:r>
            <a:endParaRPr lang="ru-RU" sz="4000" b="1" dirty="0">
              <a:solidFill>
                <a:srgbClr val="EF7A1B"/>
              </a:solidFill>
              <a:latin typeface="Bad Script" panose="02000000000000000000" pitchFamily="2" charset="0"/>
              <a:ea typeface="Malgun Gothic" panose="020B0503020000020004" pitchFamily="34" charset="-127"/>
            </a:endParaRPr>
          </a:p>
        </p:txBody>
      </p:sp>
      <p:sp>
        <p:nvSpPr>
          <p:cNvPr id="6" name="Текст 5">
            <a:extLst>
              <a:ext uri="{FF2B5EF4-FFF2-40B4-BE49-F238E27FC236}">
                <a16:creationId xmlns:a16="http://schemas.microsoft.com/office/drawing/2014/main" id="{83772887-26C5-4287-B3BB-F9F64E75007C}"/>
              </a:ext>
            </a:extLst>
          </p:cNvPr>
          <p:cNvSpPr>
            <a:spLocks noGrp="1"/>
          </p:cNvSpPr>
          <p:nvPr>
            <p:ph type="body" sz="half" idx="2"/>
          </p:nvPr>
        </p:nvSpPr>
        <p:spPr>
          <a:xfrm>
            <a:off x="836614" y="3146403"/>
            <a:ext cx="5808662" cy="1181788"/>
          </a:xfrm>
          <a:pattFill prst="ltUpDiag">
            <a:fgClr>
              <a:srgbClr val="EFEBE5"/>
            </a:fgClr>
            <a:bgClr>
              <a:schemeClr val="bg1"/>
            </a:bgClr>
          </a:pattFill>
          <a:effectLst>
            <a:outerShdw blurRad="50800" dist="38100" dir="2700000" algn="tl" rotWithShape="0">
              <a:prstClr val="black">
                <a:alpha val="40000"/>
              </a:prstClr>
            </a:outerShdw>
          </a:effectLst>
        </p:spPr>
        <p:txBody>
          <a:bodyPr>
            <a:normAutofit/>
          </a:bodyPr>
          <a:lstStyle/>
          <a:p>
            <a:r>
              <a:rPr lang="en-US" sz="1800" dirty="0">
                <a:solidFill>
                  <a:srgbClr val="5D5D5D"/>
                </a:solidFill>
                <a:latin typeface="Malgun Gothic" panose="020B0503020000020004" pitchFamily="34" charset="-127"/>
                <a:ea typeface="Malgun Gothic" panose="020B0503020000020004" pitchFamily="34" charset="-127"/>
              </a:rPr>
              <a:t>MTG is a company that specializes in the registration of medical devices, ensuring that they meet the necessary technical and safety requirements before being used by healthcare professionals.</a:t>
            </a:r>
            <a:endParaRPr lang="ru-RU" sz="1800" dirty="0">
              <a:solidFill>
                <a:srgbClr val="5D5D5D"/>
              </a:solidFill>
              <a:ea typeface="Malgun Gothic" panose="020B0503020000020004" pitchFamily="34" charset="-127"/>
            </a:endParaRPr>
          </a:p>
        </p:txBody>
      </p:sp>
    </p:spTree>
    <p:extLst>
      <p:ext uri="{BB962C8B-B14F-4D97-AF65-F5344CB8AC3E}">
        <p14:creationId xmlns:p14="http://schemas.microsoft.com/office/powerpoint/2010/main" val="3982316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98E4C-31B0-4598-95C0-AEDE549926C8}"/>
              </a:ext>
            </a:extLst>
          </p:cNvPr>
          <p:cNvSpPr>
            <a:spLocks noGrp="1"/>
          </p:cNvSpPr>
          <p:nvPr>
            <p:ph type="title"/>
          </p:nvPr>
        </p:nvSpPr>
        <p:spPr>
          <a:xfrm>
            <a:off x="771525" y="1734820"/>
            <a:ext cx="4972050" cy="732155"/>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Company Structure</a:t>
            </a:r>
            <a:endParaRPr lang="ru-RU" sz="4000" b="1" dirty="0">
              <a:solidFill>
                <a:srgbClr val="EF7A1B"/>
              </a:solidFill>
              <a:ea typeface="Malgun Gothic" panose="020B0503020000020004" pitchFamily="34" charset="-127"/>
            </a:endParaRPr>
          </a:p>
        </p:txBody>
      </p:sp>
      <p:sp>
        <p:nvSpPr>
          <p:cNvPr id="4" name="TextBox 3">
            <a:extLst>
              <a:ext uri="{FF2B5EF4-FFF2-40B4-BE49-F238E27FC236}">
                <a16:creationId xmlns:a16="http://schemas.microsoft.com/office/drawing/2014/main" id="{E7C3CC36-7BC0-40A1-91DC-FFDBF90EDE8A}"/>
              </a:ext>
            </a:extLst>
          </p:cNvPr>
          <p:cNvSpPr txBox="1"/>
          <p:nvPr/>
        </p:nvSpPr>
        <p:spPr>
          <a:xfrm>
            <a:off x="771525" y="2572853"/>
            <a:ext cx="4972050" cy="1938992"/>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2000" dirty="0">
                <a:solidFill>
                  <a:srgbClr val="5D5D5D"/>
                </a:solidFill>
              </a:rPr>
              <a:t>MTG is a medical device registration company that provides regulatory and clinical services for the medical device industry. Our team consists of experienced professionals in the fields of regulatory affairs, clinical research, and toxicology.</a:t>
            </a:r>
            <a:endParaRPr lang="ru-RU" sz="2000" dirty="0">
              <a:solidFill>
                <a:srgbClr val="5D5D5D"/>
              </a:solidFill>
            </a:endParaRPr>
          </a:p>
        </p:txBody>
      </p:sp>
      <p:pic>
        <p:nvPicPr>
          <p:cNvPr id="10" name="Объект 9">
            <a:extLst>
              <a:ext uri="{FF2B5EF4-FFF2-40B4-BE49-F238E27FC236}">
                <a16:creationId xmlns:a16="http://schemas.microsoft.com/office/drawing/2014/main" id="{FB565FFB-ECC1-4410-9060-2A1A0E8385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8849" y="1260802"/>
            <a:ext cx="3953059" cy="4351338"/>
          </a:xfrm>
        </p:spPr>
      </p:pic>
    </p:spTree>
    <p:extLst>
      <p:ext uri="{BB962C8B-B14F-4D97-AF65-F5344CB8AC3E}">
        <p14:creationId xmlns:p14="http://schemas.microsoft.com/office/powerpoint/2010/main" val="319007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8CFED0-491C-418F-89E4-5D0431826ED4}"/>
              </a:ext>
            </a:extLst>
          </p:cNvPr>
          <p:cNvSpPr>
            <a:spLocks noGrp="1"/>
          </p:cNvSpPr>
          <p:nvPr>
            <p:ph type="title"/>
          </p:nvPr>
        </p:nvSpPr>
        <p:spPr>
          <a:xfrm>
            <a:off x="2220684" y="496836"/>
            <a:ext cx="7750632" cy="667319"/>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Main activities of the company</a:t>
            </a:r>
            <a:endParaRPr lang="ru-RU" sz="4000" b="1" dirty="0">
              <a:solidFill>
                <a:srgbClr val="EF7A1B"/>
              </a:solidFill>
              <a:ea typeface="Malgun Gothic" panose="020B0503020000020004" pitchFamily="34" charset="-127"/>
            </a:endParaRPr>
          </a:p>
        </p:txBody>
      </p:sp>
      <p:sp>
        <p:nvSpPr>
          <p:cNvPr id="3" name="Объект 2">
            <a:extLst>
              <a:ext uri="{FF2B5EF4-FFF2-40B4-BE49-F238E27FC236}">
                <a16:creationId xmlns:a16="http://schemas.microsoft.com/office/drawing/2014/main" id="{9E0869E7-DAA7-4E12-98B3-E26C556401D8}"/>
              </a:ext>
            </a:extLst>
          </p:cNvPr>
          <p:cNvSpPr>
            <a:spLocks noGrp="1"/>
          </p:cNvSpPr>
          <p:nvPr>
            <p:ph idx="1"/>
          </p:nvPr>
        </p:nvSpPr>
        <p:spPr>
          <a:xfrm>
            <a:off x="1611994" y="2008430"/>
            <a:ext cx="5026684" cy="667319"/>
          </a:xfrm>
          <a:pattFill prst="ltUpDiag">
            <a:fgClr>
              <a:srgbClr val="EFEBE5"/>
            </a:fgClr>
            <a:bgClr>
              <a:schemeClr val="bg1"/>
            </a:bgClr>
          </a:pattFill>
          <a:effectLst>
            <a:outerShdw blurRad="50800" dist="38100" algn="l" rotWithShape="0">
              <a:prstClr val="black">
                <a:alpha val="40000"/>
              </a:prstClr>
            </a:outerShdw>
          </a:effectLst>
        </p:spPr>
        <p:txBody>
          <a:bodyPr>
            <a:normAutofit fontScale="47500" lnSpcReduction="20000"/>
          </a:bodyPr>
          <a:lstStyle/>
          <a:p>
            <a:pPr marL="0" indent="0">
              <a:buNone/>
            </a:pPr>
            <a:r>
              <a:rPr lang="en-US" b="1" dirty="0">
                <a:solidFill>
                  <a:srgbClr val="EF7A1B"/>
                </a:solidFill>
                <a:effectLst/>
                <a:latin typeface="Malgun Gothic" panose="020B0503020000020004" pitchFamily="34" charset="-127"/>
                <a:ea typeface="Malgun Gothic" panose="020B0503020000020004" pitchFamily="34" charset="-127"/>
              </a:rPr>
              <a:t>Medical Device Registration Process</a:t>
            </a:r>
            <a:endParaRPr lang="en-US" b="1" dirty="0">
              <a:solidFill>
                <a:srgbClr val="EF7A1B"/>
              </a:solidFill>
              <a:latin typeface="Malgun Gothic" panose="020B0503020000020004" pitchFamily="34" charset="-127"/>
              <a:ea typeface="Malgun Gothic" panose="020B0503020000020004" pitchFamily="34" charset="-127"/>
            </a:endParaRPr>
          </a:p>
          <a:p>
            <a:pPr marL="0" indent="0">
              <a:buNone/>
            </a:pPr>
            <a:r>
              <a:rPr lang="en-US" dirty="0">
                <a:solidFill>
                  <a:srgbClr val="5D5D5D"/>
                </a:solidFill>
                <a:effectLst/>
                <a:latin typeface="Malgun Gothic" panose="020B0503020000020004" pitchFamily="34" charset="-127"/>
                <a:ea typeface="Malgun Gothic" panose="020B0503020000020004" pitchFamily="34" charset="-127"/>
              </a:rPr>
              <a:t>MTG helps medical device manufacturers navigate the complex process of registering their products with regulatory authorities.</a:t>
            </a:r>
            <a:endParaRPr lang="en-US" dirty="0">
              <a:solidFill>
                <a:srgbClr val="5D5D5D"/>
              </a:solidFill>
              <a:latin typeface="Malgun Gothic" panose="020B0503020000020004" pitchFamily="34" charset="-127"/>
              <a:ea typeface="Malgun Gothic" panose="020B0503020000020004" pitchFamily="34" charset="-127"/>
            </a:endParaRPr>
          </a:p>
        </p:txBody>
      </p:sp>
      <p:sp>
        <p:nvSpPr>
          <p:cNvPr id="4" name="Объект 2">
            <a:extLst>
              <a:ext uri="{FF2B5EF4-FFF2-40B4-BE49-F238E27FC236}">
                <a16:creationId xmlns:a16="http://schemas.microsoft.com/office/drawing/2014/main" id="{9E57A380-74E9-4FE6-8F2F-4FD78358A2E8}"/>
              </a:ext>
            </a:extLst>
          </p:cNvPr>
          <p:cNvSpPr txBox="1">
            <a:spLocks/>
          </p:cNvSpPr>
          <p:nvPr/>
        </p:nvSpPr>
        <p:spPr>
          <a:xfrm>
            <a:off x="5317721" y="2812167"/>
            <a:ext cx="5799458" cy="74543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300" b="1" dirty="0">
                <a:solidFill>
                  <a:srgbClr val="EF7A1B"/>
                </a:solidFill>
                <a:latin typeface="Malgun Gothic" panose="020B0503020000020004" pitchFamily="34" charset="-127"/>
                <a:ea typeface="Malgun Gothic" panose="020B0503020000020004" pitchFamily="34" charset="-127"/>
              </a:rPr>
              <a:t>Technical Testing of Medical Devices</a:t>
            </a:r>
          </a:p>
          <a:p>
            <a:pPr marL="0" indent="0">
              <a:buFont typeface="Arial" panose="020B0604020202020204" pitchFamily="34" charset="0"/>
              <a:buNone/>
            </a:pPr>
            <a:r>
              <a:rPr lang="en-US" sz="1300" dirty="0">
                <a:solidFill>
                  <a:srgbClr val="5D5D5D"/>
                </a:solidFill>
                <a:latin typeface="Malgun Gothic" panose="020B0503020000020004" pitchFamily="34" charset="-127"/>
                <a:ea typeface="Malgun Gothic" panose="020B0503020000020004" pitchFamily="34" charset="-127"/>
              </a:rPr>
              <a:t>Our team of experts conducts technical testing to ensure that medical devices meet regulatory standards for safety and effectiveness.</a:t>
            </a:r>
          </a:p>
        </p:txBody>
      </p:sp>
      <p:sp>
        <p:nvSpPr>
          <p:cNvPr id="5" name="Объект 2">
            <a:extLst>
              <a:ext uri="{FF2B5EF4-FFF2-40B4-BE49-F238E27FC236}">
                <a16:creationId xmlns:a16="http://schemas.microsoft.com/office/drawing/2014/main" id="{C9DEFB0A-CB2E-4CB8-8C8B-F1DFC0FF82AD}"/>
              </a:ext>
            </a:extLst>
          </p:cNvPr>
          <p:cNvSpPr txBox="1">
            <a:spLocks/>
          </p:cNvSpPr>
          <p:nvPr/>
        </p:nvSpPr>
        <p:spPr>
          <a:xfrm>
            <a:off x="1611994" y="3694022"/>
            <a:ext cx="5026684" cy="667319"/>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EF7A1B"/>
                </a:solidFill>
                <a:latin typeface="Malgun Gothic" panose="020B0503020000020004" pitchFamily="34" charset="-127"/>
                <a:ea typeface="Malgun Gothic" panose="020B0503020000020004" pitchFamily="34" charset="-127"/>
              </a:rPr>
              <a:t>Toxicological Studies of Medical Devices</a:t>
            </a:r>
          </a:p>
          <a:p>
            <a:pPr marL="0" indent="0">
              <a:buFont typeface="Arial" panose="020B0604020202020204" pitchFamily="34" charset="0"/>
              <a:buNone/>
            </a:pPr>
            <a:r>
              <a:rPr lang="en-US" dirty="0">
                <a:solidFill>
                  <a:srgbClr val="5D5D5D"/>
                </a:solidFill>
                <a:latin typeface="Malgun Gothic" panose="020B0503020000020004" pitchFamily="34" charset="-127"/>
                <a:ea typeface="Malgun Gothic" panose="020B0503020000020004" pitchFamily="34" charset="-127"/>
              </a:rPr>
              <a:t>We also conduct toxicological studies to assess the potential risks associated with using medical devices.</a:t>
            </a:r>
          </a:p>
        </p:txBody>
      </p:sp>
      <p:sp>
        <p:nvSpPr>
          <p:cNvPr id="6" name="Объект 2">
            <a:extLst>
              <a:ext uri="{FF2B5EF4-FFF2-40B4-BE49-F238E27FC236}">
                <a16:creationId xmlns:a16="http://schemas.microsoft.com/office/drawing/2014/main" id="{19774A7D-6702-491D-8474-573B1924DD61}"/>
              </a:ext>
            </a:extLst>
          </p:cNvPr>
          <p:cNvSpPr txBox="1">
            <a:spLocks/>
          </p:cNvSpPr>
          <p:nvPr/>
        </p:nvSpPr>
        <p:spPr>
          <a:xfrm>
            <a:off x="5453623" y="4496182"/>
            <a:ext cx="5663556" cy="74543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300" b="1" dirty="0">
                <a:solidFill>
                  <a:srgbClr val="EF7A1B"/>
                </a:solidFill>
                <a:latin typeface="Malgun Gothic" panose="020B0503020000020004" pitchFamily="34" charset="-127"/>
                <a:ea typeface="Malgun Gothic" panose="020B0503020000020004" pitchFamily="34" charset="-127"/>
              </a:rPr>
              <a:t>Clinical Trials of Medical Devices</a:t>
            </a:r>
          </a:p>
          <a:p>
            <a:pPr marL="0" indent="0">
              <a:buFont typeface="Arial" panose="020B0604020202020204" pitchFamily="34" charset="0"/>
              <a:buNone/>
            </a:pPr>
            <a:r>
              <a:rPr lang="en-US" sz="1300" dirty="0">
                <a:solidFill>
                  <a:srgbClr val="5D5D5D"/>
                </a:solidFill>
                <a:latin typeface="Malgun Gothic" panose="020B0503020000020004" pitchFamily="34" charset="-127"/>
                <a:ea typeface="Malgun Gothic" panose="020B0503020000020004" pitchFamily="34" charset="-127"/>
              </a:rPr>
              <a:t>MTG can help medical device manufacturers design and conduct clinical trials to demonstrate the safety and effectiveness of their products.</a:t>
            </a:r>
          </a:p>
        </p:txBody>
      </p:sp>
      <p:sp>
        <p:nvSpPr>
          <p:cNvPr id="7" name="Объект 2">
            <a:extLst>
              <a:ext uri="{FF2B5EF4-FFF2-40B4-BE49-F238E27FC236}">
                <a16:creationId xmlns:a16="http://schemas.microsoft.com/office/drawing/2014/main" id="{EC249E8F-FC2C-4D16-8596-F441DBFC0FE1}"/>
              </a:ext>
            </a:extLst>
          </p:cNvPr>
          <p:cNvSpPr txBox="1">
            <a:spLocks/>
          </p:cNvSpPr>
          <p:nvPr/>
        </p:nvSpPr>
        <p:spPr>
          <a:xfrm>
            <a:off x="1611994" y="5382572"/>
            <a:ext cx="6112041" cy="74543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300" b="1" dirty="0">
                <a:solidFill>
                  <a:srgbClr val="EF7A1B"/>
                </a:solidFill>
                <a:latin typeface="Malgun Gothic" panose="020B0503020000020004" pitchFamily="34" charset="-127"/>
                <a:ea typeface="Malgun Gothic" panose="020B0503020000020004" pitchFamily="34" charset="-127"/>
              </a:rPr>
              <a:t>Working with Medical and Preventive Institutions</a:t>
            </a:r>
          </a:p>
          <a:p>
            <a:pPr marL="0" indent="0">
              <a:buFont typeface="Arial" panose="020B0604020202020204" pitchFamily="34" charset="0"/>
              <a:buNone/>
            </a:pPr>
            <a:r>
              <a:rPr lang="en-US" sz="1300" dirty="0">
                <a:solidFill>
                  <a:srgbClr val="5D5D5D"/>
                </a:solidFill>
                <a:latin typeface="Malgun Gothic" panose="020B0503020000020004" pitchFamily="34" charset="-127"/>
                <a:ea typeface="Malgun Gothic" panose="020B0503020000020004" pitchFamily="34" charset="-127"/>
              </a:rPr>
              <a:t>We work closely with medical and preventive institutions to ensure that our clients' products meet the needs of healthcare professionals and patients.</a:t>
            </a:r>
          </a:p>
        </p:txBody>
      </p:sp>
    </p:spTree>
    <p:extLst>
      <p:ext uri="{BB962C8B-B14F-4D97-AF65-F5344CB8AC3E}">
        <p14:creationId xmlns:p14="http://schemas.microsoft.com/office/powerpoint/2010/main" val="1885755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3A600C-F632-429E-A620-457C249D4583}"/>
              </a:ext>
            </a:extLst>
          </p:cNvPr>
          <p:cNvSpPr>
            <a:spLocks noGrp="1"/>
          </p:cNvSpPr>
          <p:nvPr>
            <p:ph type="title"/>
          </p:nvPr>
        </p:nvSpPr>
        <p:spPr>
          <a:xfrm>
            <a:off x="1692843" y="529390"/>
            <a:ext cx="8806314" cy="718536"/>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Medical device registration process</a:t>
            </a:r>
            <a:endParaRPr lang="ru-RU" sz="4000" b="1" dirty="0">
              <a:solidFill>
                <a:srgbClr val="EF7A1B"/>
              </a:solidFill>
              <a:ea typeface="Malgun Gothic" panose="020B0503020000020004" pitchFamily="34" charset="-127"/>
            </a:endParaRPr>
          </a:p>
        </p:txBody>
      </p:sp>
      <p:sp>
        <p:nvSpPr>
          <p:cNvPr id="7" name="TextBox 6">
            <a:extLst>
              <a:ext uri="{FF2B5EF4-FFF2-40B4-BE49-F238E27FC236}">
                <a16:creationId xmlns:a16="http://schemas.microsoft.com/office/drawing/2014/main" id="{4C497588-916F-4DF6-94B8-2073E1E50D47}"/>
              </a:ext>
            </a:extLst>
          </p:cNvPr>
          <p:cNvSpPr txBox="1"/>
          <p:nvPr/>
        </p:nvSpPr>
        <p:spPr>
          <a:xfrm>
            <a:off x="838198" y="2769368"/>
            <a:ext cx="2880000" cy="3139321"/>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Before a medical device can be registered, it must undergo technical testing to ensure its safety and effectiveness. This testing is typically performed by accredited laboratories and includes evaluations of the device's design, materials, and performance.</a:t>
            </a:r>
            <a:endParaRPr lang="en-US" dirty="0">
              <a:solidFill>
                <a:srgbClr val="5D5D5D"/>
              </a:solidFill>
              <a:latin typeface="Malgun Gothic" panose="020B0503020000020004" pitchFamily="34" charset="-127"/>
              <a:ea typeface="Malgun Gothic" panose="020B0503020000020004" pitchFamily="34" charset="-127"/>
            </a:endParaRPr>
          </a:p>
        </p:txBody>
      </p:sp>
      <p:sp>
        <p:nvSpPr>
          <p:cNvPr id="8" name="TextBox 7">
            <a:extLst>
              <a:ext uri="{FF2B5EF4-FFF2-40B4-BE49-F238E27FC236}">
                <a16:creationId xmlns:a16="http://schemas.microsoft.com/office/drawing/2014/main" id="{843002B7-30A9-443E-A02C-C24449F26D61}"/>
              </a:ext>
            </a:extLst>
          </p:cNvPr>
          <p:cNvSpPr txBox="1"/>
          <p:nvPr/>
        </p:nvSpPr>
        <p:spPr>
          <a:xfrm>
            <a:off x="4655999" y="2769368"/>
            <a:ext cx="2880000" cy="3139321"/>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In addition to technical testing, medical devices must also undergo toxicological studies to assess their potential impact on human health. These studies evaluate the device's biocompatibility, toxicity, and other safety factors.</a:t>
            </a:r>
            <a:endParaRPr lang="en-US" dirty="0">
              <a:solidFill>
                <a:srgbClr val="5D5D5D"/>
              </a:solidFill>
              <a:latin typeface="Malgun Gothic" panose="020B0503020000020004" pitchFamily="34" charset="-127"/>
              <a:ea typeface="Malgun Gothic" panose="020B0503020000020004" pitchFamily="34" charset="-127"/>
            </a:endParaRPr>
          </a:p>
          <a:p>
            <a:endParaRPr lang="ru-RU" dirty="0">
              <a:ea typeface="Malgun Gothic" panose="020B0503020000020004" pitchFamily="34" charset="-127"/>
            </a:endParaRPr>
          </a:p>
        </p:txBody>
      </p:sp>
      <p:sp>
        <p:nvSpPr>
          <p:cNvPr id="9" name="TextBox 8">
            <a:extLst>
              <a:ext uri="{FF2B5EF4-FFF2-40B4-BE49-F238E27FC236}">
                <a16:creationId xmlns:a16="http://schemas.microsoft.com/office/drawing/2014/main" id="{BA4CE4A7-ED19-43D9-834D-FA43AA4F00E3}"/>
              </a:ext>
            </a:extLst>
          </p:cNvPr>
          <p:cNvSpPr txBox="1"/>
          <p:nvPr/>
        </p:nvSpPr>
        <p:spPr>
          <a:xfrm>
            <a:off x="8473800" y="2769368"/>
            <a:ext cx="2880000" cy="3970318"/>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dirty="0">
                <a:solidFill>
                  <a:srgbClr val="5D5D5D"/>
                </a:solidFill>
                <a:effectLst/>
                <a:latin typeface="Malgun Gothic" panose="020B0503020000020004" pitchFamily="34" charset="-127"/>
                <a:ea typeface="Malgun Gothic" panose="020B0503020000020004" pitchFamily="34" charset="-127"/>
              </a:rPr>
              <a:t>After technical testing and toxicological studies are completed, medical devices must undergo clinical trials to evaluate their safety and effectiveness in human subjects. These trials are typically conducted in multiple phases and involve a range of participants, from healthy volunteers to patients with the target condition.</a:t>
            </a:r>
            <a:endParaRPr lang="en-US" dirty="0">
              <a:solidFill>
                <a:srgbClr val="5D5D5D"/>
              </a:solidFill>
              <a:latin typeface="Malgun Gothic" panose="020B0503020000020004" pitchFamily="34" charset="-127"/>
              <a:ea typeface="Malgun Gothic" panose="020B0503020000020004" pitchFamily="34" charset="-127"/>
            </a:endParaRPr>
          </a:p>
        </p:txBody>
      </p:sp>
      <p:sp>
        <p:nvSpPr>
          <p:cNvPr id="4" name="TextBox 3">
            <a:extLst>
              <a:ext uri="{FF2B5EF4-FFF2-40B4-BE49-F238E27FC236}">
                <a16:creationId xmlns:a16="http://schemas.microsoft.com/office/drawing/2014/main" id="{8CEC0590-0A8E-432A-AA54-4A50A486F23F}"/>
              </a:ext>
            </a:extLst>
          </p:cNvPr>
          <p:cNvSpPr txBox="1"/>
          <p:nvPr/>
        </p:nvSpPr>
        <p:spPr>
          <a:xfrm>
            <a:off x="838198" y="2105025"/>
            <a:ext cx="2880000" cy="646331"/>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b="1" dirty="0">
                <a:solidFill>
                  <a:srgbClr val="EF7A1B"/>
                </a:solidFill>
                <a:effectLst/>
                <a:latin typeface="Malgun Gothic" panose="020B0503020000020004" pitchFamily="34" charset="-127"/>
                <a:ea typeface="Malgun Gothic" panose="020B0503020000020004" pitchFamily="34" charset="-127"/>
              </a:rPr>
              <a:t>Technical testing of medical devices</a:t>
            </a:r>
          </a:p>
        </p:txBody>
      </p:sp>
      <p:sp>
        <p:nvSpPr>
          <p:cNvPr id="10" name="TextBox 9">
            <a:extLst>
              <a:ext uri="{FF2B5EF4-FFF2-40B4-BE49-F238E27FC236}">
                <a16:creationId xmlns:a16="http://schemas.microsoft.com/office/drawing/2014/main" id="{961DBDD8-9E52-4EDA-BDF4-4359880EAF48}"/>
              </a:ext>
            </a:extLst>
          </p:cNvPr>
          <p:cNvSpPr txBox="1"/>
          <p:nvPr/>
        </p:nvSpPr>
        <p:spPr>
          <a:xfrm>
            <a:off x="4656000" y="2105025"/>
            <a:ext cx="2880000" cy="64800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b="1" dirty="0">
                <a:solidFill>
                  <a:srgbClr val="EF7A1B"/>
                </a:solidFill>
                <a:effectLst/>
                <a:latin typeface="Malgun Gothic" panose="020B0503020000020004" pitchFamily="34" charset="-127"/>
                <a:ea typeface="Malgun Gothic" panose="020B0503020000020004" pitchFamily="34" charset="-127"/>
              </a:rPr>
              <a:t>Toxicological studies of medical devices</a:t>
            </a:r>
            <a:endParaRPr lang="ru-RU" dirty="0">
              <a:ea typeface="Malgun Gothic" panose="020B0503020000020004" pitchFamily="34" charset="-127"/>
            </a:endParaRPr>
          </a:p>
        </p:txBody>
      </p:sp>
      <p:sp>
        <p:nvSpPr>
          <p:cNvPr id="11" name="TextBox 10">
            <a:extLst>
              <a:ext uri="{FF2B5EF4-FFF2-40B4-BE49-F238E27FC236}">
                <a16:creationId xmlns:a16="http://schemas.microsoft.com/office/drawing/2014/main" id="{855A7792-5A08-4975-A2ED-89C68A90F222}"/>
              </a:ext>
            </a:extLst>
          </p:cNvPr>
          <p:cNvSpPr txBox="1"/>
          <p:nvPr/>
        </p:nvSpPr>
        <p:spPr>
          <a:xfrm>
            <a:off x="8473800" y="2105025"/>
            <a:ext cx="2880000" cy="64800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b="1" dirty="0">
                <a:solidFill>
                  <a:srgbClr val="EF7A1B"/>
                </a:solidFill>
                <a:effectLst/>
                <a:latin typeface="Malgun Gothic" panose="020B0503020000020004" pitchFamily="34" charset="-127"/>
                <a:ea typeface="Malgun Gothic" panose="020B0503020000020004" pitchFamily="34" charset="-127"/>
              </a:rPr>
              <a:t>Clinical trials of medical devices</a:t>
            </a:r>
            <a:endParaRPr lang="ru-RU" dirty="0">
              <a:ea typeface="Malgun Gothic" panose="020B0503020000020004" pitchFamily="34" charset="-127"/>
            </a:endParaRPr>
          </a:p>
        </p:txBody>
      </p:sp>
    </p:spTree>
    <p:extLst>
      <p:ext uri="{BB962C8B-B14F-4D97-AF65-F5344CB8AC3E}">
        <p14:creationId xmlns:p14="http://schemas.microsoft.com/office/powerpoint/2010/main" val="3997134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14581F-792B-48A3-BD49-5817C4BA9D2F}"/>
              </a:ext>
            </a:extLst>
          </p:cNvPr>
          <p:cNvSpPr>
            <a:spLocks noGrp="1"/>
          </p:cNvSpPr>
          <p:nvPr>
            <p:ph type="title"/>
          </p:nvPr>
        </p:nvSpPr>
        <p:spPr>
          <a:xfrm>
            <a:off x="885524" y="2419099"/>
            <a:ext cx="4225491" cy="2019801"/>
          </a:xfrm>
          <a:pattFill prst="ltUpDiag">
            <a:fgClr>
              <a:srgbClr val="EFEBE5"/>
            </a:fgClr>
            <a:bgClr>
              <a:schemeClr val="bg1"/>
            </a:bgClr>
          </a:pattFill>
          <a:effectLst>
            <a:outerShdw blurRad="50800" dist="38100" algn="l" rotWithShape="0">
              <a:prstClr val="black">
                <a:alpha val="40000"/>
              </a:prstClr>
            </a:outerShdw>
          </a:effectLst>
        </p:spPr>
        <p:txBody>
          <a:bodyPr/>
          <a:lstStyle/>
          <a:p>
            <a:pPr algn="ctr"/>
            <a:r>
              <a:rPr lang="en-US" b="1" dirty="0">
                <a:solidFill>
                  <a:srgbClr val="EF7A1B"/>
                </a:solidFill>
                <a:latin typeface="Malgun Gothic" panose="020B0503020000020004" pitchFamily="34" charset="-127"/>
                <a:ea typeface="Malgun Gothic" panose="020B0503020000020004" pitchFamily="34" charset="-127"/>
              </a:rPr>
              <a:t>Medical Device Registration Process</a:t>
            </a:r>
            <a:endParaRPr lang="ru-RU" b="1" dirty="0">
              <a:solidFill>
                <a:srgbClr val="EF7A1B"/>
              </a:solidFill>
              <a:ea typeface="Malgun Gothic" panose="020B0503020000020004" pitchFamily="34" charset="-127"/>
            </a:endParaRPr>
          </a:p>
        </p:txBody>
      </p:sp>
      <p:pic>
        <p:nvPicPr>
          <p:cNvPr id="12" name="Рисунок 11">
            <a:extLst>
              <a:ext uri="{FF2B5EF4-FFF2-40B4-BE49-F238E27FC236}">
                <a16:creationId xmlns:a16="http://schemas.microsoft.com/office/drawing/2014/main" id="{C51CF0B9-D664-4ACC-AD83-4EAA84989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5319" y="885524"/>
            <a:ext cx="8575020" cy="5086952"/>
          </a:xfrm>
          <a:prstGeom prst="rect">
            <a:avLst/>
          </a:prstGeom>
        </p:spPr>
      </p:pic>
    </p:spTree>
    <p:extLst>
      <p:ext uri="{BB962C8B-B14F-4D97-AF65-F5344CB8AC3E}">
        <p14:creationId xmlns:p14="http://schemas.microsoft.com/office/powerpoint/2010/main" val="689924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C1C92B-B084-41ED-97DC-09E31603EBA1}"/>
              </a:ext>
            </a:extLst>
          </p:cNvPr>
          <p:cNvSpPr txBox="1"/>
          <p:nvPr/>
        </p:nvSpPr>
        <p:spPr>
          <a:xfrm>
            <a:off x="991475" y="1613788"/>
            <a:ext cx="651140" cy="30777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Client</a:t>
            </a:r>
          </a:p>
        </p:txBody>
      </p:sp>
      <p:sp>
        <p:nvSpPr>
          <p:cNvPr id="6" name="TextBox 5">
            <a:extLst>
              <a:ext uri="{FF2B5EF4-FFF2-40B4-BE49-F238E27FC236}">
                <a16:creationId xmlns:a16="http://schemas.microsoft.com/office/drawing/2014/main" id="{01778D5C-9144-40C9-98A4-424D38F652F6}"/>
              </a:ext>
            </a:extLst>
          </p:cNvPr>
          <p:cNvSpPr txBox="1"/>
          <p:nvPr/>
        </p:nvSpPr>
        <p:spPr>
          <a:xfrm>
            <a:off x="991475" y="3275110"/>
            <a:ext cx="584840" cy="30777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none" rtlCol="0">
            <a:spAutoFit/>
          </a:bodyPr>
          <a:lstStyle/>
          <a:p>
            <a:r>
              <a:rPr lang="en-US" sz="1400" b="1" dirty="0">
                <a:solidFill>
                  <a:srgbClr val="EF7A1B"/>
                </a:solidFill>
                <a:latin typeface="Malgun Gothic" panose="020B0503020000020004" pitchFamily="34" charset="-127"/>
                <a:ea typeface="Malgun Gothic" panose="020B0503020000020004" pitchFamily="34" charset="-127"/>
              </a:rPr>
              <a:t>MTG</a:t>
            </a:r>
            <a:endParaRPr lang="ru-RU" sz="1400" b="1" dirty="0">
              <a:solidFill>
                <a:srgbClr val="EF7A1B"/>
              </a:solidFill>
              <a:ea typeface="Malgun Gothic" panose="020B0503020000020004" pitchFamily="34" charset="-127"/>
            </a:endParaRPr>
          </a:p>
        </p:txBody>
      </p:sp>
      <p:sp>
        <p:nvSpPr>
          <p:cNvPr id="7" name="TextBox 6">
            <a:extLst>
              <a:ext uri="{FF2B5EF4-FFF2-40B4-BE49-F238E27FC236}">
                <a16:creationId xmlns:a16="http://schemas.microsoft.com/office/drawing/2014/main" id="{5D28BFF8-F4A8-4DE4-A8AD-B470C6C355BE}"/>
              </a:ext>
            </a:extLst>
          </p:cNvPr>
          <p:cNvSpPr txBox="1"/>
          <p:nvPr/>
        </p:nvSpPr>
        <p:spPr>
          <a:xfrm>
            <a:off x="598258" y="5025600"/>
            <a:ext cx="1350369" cy="52322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Commercial offer/Contract</a:t>
            </a:r>
            <a:endParaRPr lang="ru-RU" sz="1400" dirty="0">
              <a:solidFill>
                <a:srgbClr val="5D5D5D"/>
              </a:solidFill>
              <a:ea typeface="Malgun Gothic" panose="020B0503020000020004" pitchFamily="34" charset="-127"/>
            </a:endParaRPr>
          </a:p>
        </p:txBody>
      </p:sp>
      <p:sp>
        <p:nvSpPr>
          <p:cNvPr id="8" name="TextBox 7">
            <a:extLst>
              <a:ext uri="{FF2B5EF4-FFF2-40B4-BE49-F238E27FC236}">
                <a16:creationId xmlns:a16="http://schemas.microsoft.com/office/drawing/2014/main" id="{E31E4726-2C45-49FE-B8EB-881F459B1EE2}"/>
              </a:ext>
            </a:extLst>
          </p:cNvPr>
          <p:cNvSpPr txBox="1"/>
          <p:nvPr/>
        </p:nvSpPr>
        <p:spPr>
          <a:xfrm>
            <a:off x="2910718" y="4286936"/>
            <a:ext cx="1463039"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Approval of the Application and its annex</a:t>
            </a:r>
            <a:endParaRPr lang="ru-RU" sz="1400" dirty="0">
              <a:solidFill>
                <a:srgbClr val="5D5D5D"/>
              </a:solidFill>
              <a:ea typeface="Malgun Gothic" panose="020B0503020000020004" pitchFamily="34" charset="-127"/>
            </a:endParaRPr>
          </a:p>
        </p:txBody>
      </p:sp>
      <p:sp>
        <p:nvSpPr>
          <p:cNvPr id="9" name="TextBox 8">
            <a:extLst>
              <a:ext uri="{FF2B5EF4-FFF2-40B4-BE49-F238E27FC236}">
                <a16:creationId xmlns:a16="http://schemas.microsoft.com/office/drawing/2014/main" id="{84F56828-4D57-4B07-93B4-9B6A59785327}"/>
              </a:ext>
            </a:extLst>
          </p:cNvPr>
          <p:cNvSpPr txBox="1"/>
          <p:nvPr/>
        </p:nvSpPr>
        <p:spPr>
          <a:xfrm>
            <a:off x="2852283" y="635081"/>
            <a:ext cx="2454442"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Collection and execution of technical and operational documentation</a:t>
            </a:r>
            <a:endParaRPr lang="ru-RU" sz="1400" dirty="0">
              <a:solidFill>
                <a:srgbClr val="5D5D5D"/>
              </a:solidFill>
              <a:ea typeface="Malgun Gothic" panose="020B0503020000020004" pitchFamily="34" charset="-127"/>
            </a:endParaRPr>
          </a:p>
        </p:txBody>
      </p:sp>
      <p:sp>
        <p:nvSpPr>
          <p:cNvPr id="10" name="TextBox 9">
            <a:extLst>
              <a:ext uri="{FF2B5EF4-FFF2-40B4-BE49-F238E27FC236}">
                <a16:creationId xmlns:a16="http://schemas.microsoft.com/office/drawing/2014/main" id="{D250A066-6176-4500-A84A-BA706525DFF8}"/>
              </a:ext>
            </a:extLst>
          </p:cNvPr>
          <p:cNvSpPr txBox="1"/>
          <p:nvPr/>
        </p:nvSpPr>
        <p:spPr>
          <a:xfrm>
            <a:off x="3072104" y="1921565"/>
            <a:ext cx="2810576"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Collection of administrative documents (powers of attorney, certificates, registrations, etc.)</a:t>
            </a:r>
            <a:endParaRPr lang="ru-RU" sz="1400" dirty="0">
              <a:solidFill>
                <a:srgbClr val="5D5D5D"/>
              </a:solidFill>
              <a:ea typeface="Malgun Gothic" panose="020B0503020000020004" pitchFamily="34" charset="-127"/>
            </a:endParaRPr>
          </a:p>
        </p:txBody>
      </p:sp>
      <p:sp>
        <p:nvSpPr>
          <p:cNvPr id="11" name="TextBox 10">
            <a:extLst>
              <a:ext uri="{FF2B5EF4-FFF2-40B4-BE49-F238E27FC236}">
                <a16:creationId xmlns:a16="http://schemas.microsoft.com/office/drawing/2014/main" id="{3E8EB038-ECBB-4372-B86F-4876D1996381}"/>
              </a:ext>
            </a:extLst>
          </p:cNvPr>
          <p:cNvSpPr txBox="1"/>
          <p:nvPr/>
        </p:nvSpPr>
        <p:spPr>
          <a:xfrm>
            <a:off x="3000433" y="3059666"/>
            <a:ext cx="2098307"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Selection and approval of a testing center/LPU for conducting tests</a:t>
            </a:r>
            <a:endParaRPr lang="ru-RU" sz="1400" dirty="0">
              <a:solidFill>
                <a:srgbClr val="5D5D5D"/>
              </a:solidFill>
              <a:ea typeface="Malgun Gothic" panose="020B0503020000020004" pitchFamily="34" charset="-127"/>
            </a:endParaRPr>
          </a:p>
        </p:txBody>
      </p:sp>
      <p:sp>
        <p:nvSpPr>
          <p:cNvPr id="12" name="TextBox 11">
            <a:extLst>
              <a:ext uri="{FF2B5EF4-FFF2-40B4-BE49-F238E27FC236}">
                <a16:creationId xmlns:a16="http://schemas.microsoft.com/office/drawing/2014/main" id="{BDA5A83E-4698-4496-B3EB-F51FF9BF1C6C}"/>
              </a:ext>
            </a:extLst>
          </p:cNvPr>
          <p:cNvSpPr txBox="1"/>
          <p:nvPr/>
        </p:nvSpPr>
        <p:spPr>
          <a:xfrm>
            <a:off x="2697547" y="5514206"/>
            <a:ext cx="3156757"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Calculation of sample quantities. Importation of samples for testing / Travel to the place of MI production</a:t>
            </a:r>
            <a:endParaRPr lang="ru-RU" sz="1400" dirty="0">
              <a:solidFill>
                <a:srgbClr val="5D5D5D"/>
              </a:solidFill>
              <a:ea typeface="Malgun Gothic" panose="020B0503020000020004" pitchFamily="34" charset="-127"/>
            </a:endParaRPr>
          </a:p>
        </p:txBody>
      </p:sp>
      <p:sp>
        <p:nvSpPr>
          <p:cNvPr id="13" name="TextBox 12">
            <a:extLst>
              <a:ext uri="{FF2B5EF4-FFF2-40B4-BE49-F238E27FC236}">
                <a16:creationId xmlns:a16="http://schemas.microsoft.com/office/drawing/2014/main" id="{4C5315A6-D665-4225-AE5F-7C3EACEF9A7B}"/>
              </a:ext>
            </a:extLst>
          </p:cNvPr>
          <p:cNvSpPr txBox="1"/>
          <p:nvPr/>
        </p:nvSpPr>
        <p:spPr>
          <a:xfrm>
            <a:off x="6777315" y="694295"/>
            <a:ext cx="1198285"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Conducting toxicological studies</a:t>
            </a:r>
            <a:endParaRPr lang="ru-RU" sz="1400" dirty="0">
              <a:solidFill>
                <a:srgbClr val="5D5D5D"/>
              </a:solidFill>
              <a:ea typeface="Malgun Gothic" panose="020B0503020000020004" pitchFamily="34" charset="-127"/>
            </a:endParaRPr>
          </a:p>
        </p:txBody>
      </p:sp>
      <p:sp>
        <p:nvSpPr>
          <p:cNvPr id="14" name="TextBox 13">
            <a:extLst>
              <a:ext uri="{FF2B5EF4-FFF2-40B4-BE49-F238E27FC236}">
                <a16:creationId xmlns:a16="http://schemas.microsoft.com/office/drawing/2014/main" id="{3BD7FD63-E829-4425-8A46-BD2A9510A393}"/>
              </a:ext>
            </a:extLst>
          </p:cNvPr>
          <p:cNvSpPr txBox="1"/>
          <p:nvPr/>
        </p:nvSpPr>
        <p:spPr>
          <a:xfrm>
            <a:off x="6777315" y="1921565"/>
            <a:ext cx="1363385" cy="523220"/>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Conducting technical tests</a:t>
            </a:r>
            <a:endParaRPr lang="ru-RU" sz="1400" dirty="0">
              <a:solidFill>
                <a:srgbClr val="5D5D5D"/>
              </a:solidFill>
              <a:ea typeface="Malgun Gothic" panose="020B0503020000020004" pitchFamily="34" charset="-127"/>
            </a:endParaRPr>
          </a:p>
        </p:txBody>
      </p:sp>
      <p:sp>
        <p:nvSpPr>
          <p:cNvPr id="15" name="TextBox 14">
            <a:extLst>
              <a:ext uri="{FF2B5EF4-FFF2-40B4-BE49-F238E27FC236}">
                <a16:creationId xmlns:a16="http://schemas.microsoft.com/office/drawing/2014/main" id="{ADF3579B-9EB2-489C-A201-B132907EB5ED}"/>
              </a:ext>
            </a:extLst>
          </p:cNvPr>
          <p:cNvSpPr txBox="1"/>
          <p:nvPr/>
        </p:nvSpPr>
        <p:spPr>
          <a:xfrm>
            <a:off x="6777315" y="3059666"/>
            <a:ext cx="1845985"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Conducting tests on EMC parameters (if necessary)</a:t>
            </a:r>
            <a:endParaRPr lang="ru-RU" sz="1400" dirty="0">
              <a:solidFill>
                <a:srgbClr val="5D5D5D"/>
              </a:solidFill>
              <a:ea typeface="Malgun Gothic" panose="020B0503020000020004" pitchFamily="34" charset="-127"/>
            </a:endParaRPr>
          </a:p>
        </p:txBody>
      </p:sp>
      <p:sp>
        <p:nvSpPr>
          <p:cNvPr id="16" name="TextBox 15">
            <a:extLst>
              <a:ext uri="{FF2B5EF4-FFF2-40B4-BE49-F238E27FC236}">
                <a16:creationId xmlns:a16="http://schemas.microsoft.com/office/drawing/2014/main" id="{FCC5B370-43F8-415D-BA41-374BBCEC388E}"/>
              </a:ext>
            </a:extLst>
          </p:cNvPr>
          <p:cNvSpPr txBox="1"/>
          <p:nvPr/>
        </p:nvSpPr>
        <p:spPr>
          <a:xfrm>
            <a:off x="6555064" y="4133048"/>
            <a:ext cx="2290485" cy="954107"/>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Carrying out tests for the purpose of type approval of measuring instruments (if necessary)</a:t>
            </a:r>
            <a:endParaRPr lang="ru-RU" sz="1400" dirty="0">
              <a:solidFill>
                <a:srgbClr val="5D5D5D"/>
              </a:solidFill>
              <a:ea typeface="Malgun Gothic" panose="020B0503020000020004" pitchFamily="34" charset="-127"/>
            </a:endParaRPr>
          </a:p>
        </p:txBody>
      </p:sp>
      <p:sp>
        <p:nvSpPr>
          <p:cNvPr id="17" name="TextBox 16">
            <a:extLst>
              <a:ext uri="{FF2B5EF4-FFF2-40B4-BE49-F238E27FC236}">
                <a16:creationId xmlns:a16="http://schemas.microsoft.com/office/drawing/2014/main" id="{858E3EFA-B7E5-4CFF-A406-BE73C416FDE1}"/>
              </a:ext>
            </a:extLst>
          </p:cNvPr>
          <p:cNvSpPr txBox="1"/>
          <p:nvPr/>
        </p:nvSpPr>
        <p:spPr>
          <a:xfrm>
            <a:off x="7543814" y="5548820"/>
            <a:ext cx="1523999"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Conducting clinical/clinical-laboratory tests</a:t>
            </a:r>
            <a:endParaRPr lang="ru-RU" sz="1400" dirty="0">
              <a:solidFill>
                <a:srgbClr val="5D5D5D"/>
              </a:solidFill>
              <a:ea typeface="Malgun Gothic" panose="020B0503020000020004" pitchFamily="34" charset="-127"/>
            </a:endParaRPr>
          </a:p>
        </p:txBody>
      </p:sp>
      <p:pic>
        <p:nvPicPr>
          <p:cNvPr id="19" name="Рисунок 18" descr="Курсор со сплошной заливкой">
            <a:extLst>
              <a:ext uri="{FF2B5EF4-FFF2-40B4-BE49-F238E27FC236}">
                <a16:creationId xmlns:a16="http://schemas.microsoft.com/office/drawing/2014/main" id="{C259171D-4BEE-4EFE-B272-9591C13CD2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859776">
            <a:off x="916880" y="2252957"/>
            <a:ext cx="747778" cy="747778"/>
          </a:xfrm>
          <a:prstGeom prst="rect">
            <a:avLst/>
          </a:prstGeom>
        </p:spPr>
      </p:pic>
      <p:cxnSp>
        <p:nvCxnSpPr>
          <p:cNvPr id="21" name="Прямая со стрелкой 20">
            <a:extLst>
              <a:ext uri="{FF2B5EF4-FFF2-40B4-BE49-F238E27FC236}">
                <a16:creationId xmlns:a16="http://schemas.microsoft.com/office/drawing/2014/main" id="{8B321856-BDF7-4E5C-B907-C664B550A1B3}"/>
              </a:ext>
            </a:extLst>
          </p:cNvPr>
          <p:cNvCxnSpPr>
            <a:cxnSpLocks/>
            <a:stCxn id="7" idx="3"/>
            <a:endCxn id="9" idx="1"/>
          </p:cNvCxnSpPr>
          <p:nvPr/>
        </p:nvCxnSpPr>
        <p:spPr>
          <a:xfrm flipV="1">
            <a:off x="1948627" y="1004413"/>
            <a:ext cx="903656" cy="42827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a:extLst>
              <a:ext uri="{FF2B5EF4-FFF2-40B4-BE49-F238E27FC236}">
                <a16:creationId xmlns:a16="http://schemas.microsoft.com/office/drawing/2014/main" id="{AE7F0BBD-2E7D-4E49-8DB0-EB18E4BE7216}"/>
              </a:ext>
            </a:extLst>
          </p:cNvPr>
          <p:cNvCxnSpPr>
            <a:cxnSpLocks/>
            <a:stCxn id="7" idx="3"/>
            <a:endCxn id="10" idx="1"/>
          </p:cNvCxnSpPr>
          <p:nvPr/>
        </p:nvCxnSpPr>
        <p:spPr>
          <a:xfrm flipV="1">
            <a:off x="1948627" y="2290897"/>
            <a:ext cx="1123477" cy="29963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a:extLst>
              <a:ext uri="{FF2B5EF4-FFF2-40B4-BE49-F238E27FC236}">
                <a16:creationId xmlns:a16="http://schemas.microsoft.com/office/drawing/2014/main" id="{239A97B9-1830-461C-96A7-0E126CF6A9A0}"/>
              </a:ext>
            </a:extLst>
          </p:cNvPr>
          <p:cNvCxnSpPr>
            <a:cxnSpLocks/>
            <a:stCxn id="7" idx="3"/>
            <a:endCxn id="11" idx="1"/>
          </p:cNvCxnSpPr>
          <p:nvPr/>
        </p:nvCxnSpPr>
        <p:spPr>
          <a:xfrm flipV="1">
            <a:off x="1948627" y="3428998"/>
            <a:ext cx="1051806" cy="18582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a:extLst>
              <a:ext uri="{FF2B5EF4-FFF2-40B4-BE49-F238E27FC236}">
                <a16:creationId xmlns:a16="http://schemas.microsoft.com/office/drawing/2014/main" id="{D89E9442-A43C-4BE0-A29C-E75C1D0E531C}"/>
              </a:ext>
            </a:extLst>
          </p:cNvPr>
          <p:cNvCxnSpPr>
            <a:cxnSpLocks/>
            <a:stCxn id="7" idx="3"/>
            <a:endCxn id="8" idx="1"/>
          </p:cNvCxnSpPr>
          <p:nvPr/>
        </p:nvCxnSpPr>
        <p:spPr>
          <a:xfrm flipV="1">
            <a:off x="1948627" y="4656268"/>
            <a:ext cx="962091" cy="6309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a:extLst>
              <a:ext uri="{FF2B5EF4-FFF2-40B4-BE49-F238E27FC236}">
                <a16:creationId xmlns:a16="http://schemas.microsoft.com/office/drawing/2014/main" id="{DE4CFE20-F775-4722-9D16-363A115E99BC}"/>
              </a:ext>
            </a:extLst>
          </p:cNvPr>
          <p:cNvCxnSpPr>
            <a:cxnSpLocks/>
            <a:stCxn id="7" idx="3"/>
            <a:endCxn id="12" idx="1"/>
          </p:cNvCxnSpPr>
          <p:nvPr/>
        </p:nvCxnSpPr>
        <p:spPr>
          <a:xfrm>
            <a:off x="1948627" y="5287210"/>
            <a:ext cx="748920" cy="59632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6" name="Рисунок 35" descr="Курсор со сплошной заливкой">
            <a:extLst>
              <a:ext uri="{FF2B5EF4-FFF2-40B4-BE49-F238E27FC236}">
                <a16:creationId xmlns:a16="http://schemas.microsoft.com/office/drawing/2014/main" id="{AB05C4CA-F2CC-4458-8218-5BA3DE743F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174314">
            <a:off x="855480" y="3913047"/>
            <a:ext cx="747778" cy="747778"/>
          </a:xfrm>
          <a:prstGeom prst="rect">
            <a:avLst/>
          </a:prstGeom>
        </p:spPr>
      </p:pic>
      <p:cxnSp>
        <p:nvCxnSpPr>
          <p:cNvPr id="38" name="Прямая со стрелкой 37">
            <a:extLst>
              <a:ext uri="{FF2B5EF4-FFF2-40B4-BE49-F238E27FC236}">
                <a16:creationId xmlns:a16="http://schemas.microsoft.com/office/drawing/2014/main" id="{FCC115CC-105C-490E-A357-843E4A3AED89}"/>
              </a:ext>
            </a:extLst>
          </p:cNvPr>
          <p:cNvCxnSpPr>
            <a:cxnSpLocks/>
            <a:stCxn id="9" idx="3"/>
            <a:endCxn id="13" idx="1"/>
          </p:cNvCxnSpPr>
          <p:nvPr/>
        </p:nvCxnSpPr>
        <p:spPr>
          <a:xfrm>
            <a:off x="5306725" y="1004413"/>
            <a:ext cx="1470590" cy="59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a:extLst>
              <a:ext uri="{FF2B5EF4-FFF2-40B4-BE49-F238E27FC236}">
                <a16:creationId xmlns:a16="http://schemas.microsoft.com/office/drawing/2014/main" id="{5B3DDC12-A660-46EA-A7D4-9D116DA00884}"/>
              </a:ext>
            </a:extLst>
          </p:cNvPr>
          <p:cNvCxnSpPr>
            <a:cxnSpLocks/>
            <a:stCxn id="10" idx="3"/>
            <a:endCxn id="14" idx="1"/>
          </p:cNvCxnSpPr>
          <p:nvPr/>
        </p:nvCxnSpPr>
        <p:spPr>
          <a:xfrm flipV="1">
            <a:off x="5882680" y="2183175"/>
            <a:ext cx="894635" cy="1077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a:extLst>
              <a:ext uri="{FF2B5EF4-FFF2-40B4-BE49-F238E27FC236}">
                <a16:creationId xmlns:a16="http://schemas.microsoft.com/office/drawing/2014/main" id="{0C521981-DB3A-4057-9AA8-A1F1CE18E6AB}"/>
              </a:ext>
            </a:extLst>
          </p:cNvPr>
          <p:cNvCxnSpPr>
            <a:cxnSpLocks/>
            <a:stCxn id="11" idx="3"/>
            <a:endCxn id="15" idx="1"/>
          </p:cNvCxnSpPr>
          <p:nvPr/>
        </p:nvCxnSpPr>
        <p:spPr>
          <a:xfrm>
            <a:off x="5098740" y="3428998"/>
            <a:ext cx="16785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a:extLst>
              <a:ext uri="{FF2B5EF4-FFF2-40B4-BE49-F238E27FC236}">
                <a16:creationId xmlns:a16="http://schemas.microsoft.com/office/drawing/2014/main" id="{78E1455B-9E6A-46AD-99F2-F79F98511D51}"/>
              </a:ext>
            </a:extLst>
          </p:cNvPr>
          <p:cNvCxnSpPr>
            <a:cxnSpLocks/>
            <a:stCxn id="8" idx="3"/>
            <a:endCxn id="16" idx="1"/>
          </p:cNvCxnSpPr>
          <p:nvPr/>
        </p:nvCxnSpPr>
        <p:spPr>
          <a:xfrm flipV="1">
            <a:off x="4373757" y="4610102"/>
            <a:ext cx="2181307" cy="461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a:extLst>
              <a:ext uri="{FF2B5EF4-FFF2-40B4-BE49-F238E27FC236}">
                <a16:creationId xmlns:a16="http://schemas.microsoft.com/office/drawing/2014/main" id="{363A790F-CBF2-469A-A6FC-2068F61BC54F}"/>
              </a:ext>
            </a:extLst>
          </p:cNvPr>
          <p:cNvCxnSpPr>
            <a:cxnSpLocks/>
            <a:stCxn id="12" idx="3"/>
            <a:endCxn id="17" idx="1"/>
          </p:cNvCxnSpPr>
          <p:nvPr/>
        </p:nvCxnSpPr>
        <p:spPr>
          <a:xfrm>
            <a:off x="5854304" y="5883538"/>
            <a:ext cx="1689510" cy="346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3E91CBF3-CF0A-4DA3-8E20-2DB9DA054D9B}"/>
              </a:ext>
            </a:extLst>
          </p:cNvPr>
          <p:cNvSpPr txBox="1"/>
          <p:nvPr/>
        </p:nvSpPr>
        <p:spPr>
          <a:xfrm>
            <a:off x="9905331" y="540406"/>
            <a:ext cx="1816769" cy="1169551"/>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Collection and verification of the registration dossier.</a:t>
            </a:r>
            <a:r>
              <a:rPr lang="ru-RU" sz="1400" dirty="0">
                <a:solidFill>
                  <a:srgbClr val="5D5D5D"/>
                </a:solidFill>
                <a:latin typeface="Malgun Gothic" panose="020B0503020000020004" pitchFamily="34" charset="-127"/>
                <a:ea typeface="Malgun Gothic" panose="020B0503020000020004" pitchFamily="34" charset="-127"/>
              </a:rPr>
              <a:t> </a:t>
            </a:r>
            <a:r>
              <a:rPr lang="en-US" sz="1400" dirty="0">
                <a:solidFill>
                  <a:srgbClr val="5D5D5D"/>
                </a:solidFill>
                <a:latin typeface="Malgun Gothic" panose="020B0503020000020004" pitchFamily="34" charset="-127"/>
                <a:ea typeface="Malgun Gothic" panose="020B0503020000020004" pitchFamily="34" charset="-127"/>
              </a:rPr>
              <a:t>Preparation of the electronic archive.</a:t>
            </a:r>
            <a:endParaRPr lang="ru-RU" sz="1400" dirty="0">
              <a:solidFill>
                <a:srgbClr val="5D5D5D"/>
              </a:solidFill>
              <a:ea typeface="Malgun Gothic" panose="020B0503020000020004" pitchFamily="34" charset="-127"/>
            </a:endParaRPr>
          </a:p>
        </p:txBody>
      </p:sp>
      <p:cxnSp>
        <p:nvCxnSpPr>
          <p:cNvPr id="66" name="Прямая со стрелкой 65">
            <a:extLst>
              <a:ext uri="{FF2B5EF4-FFF2-40B4-BE49-F238E27FC236}">
                <a16:creationId xmlns:a16="http://schemas.microsoft.com/office/drawing/2014/main" id="{164F4AD5-4E4B-48C1-B3D7-357F3214128E}"/>
              </a:ext>
            </a:extLst>
          </p:cNvPr>
          <p:cNvCxnSpPr>
            <a:cxnSpLocks/>
            <a:stCxn id="17" idx="3"/>
            <a:endCxn id="62" idx="1"/>
          </p:cNvCxnSpPr>
          <p:nvPr/>
        </p:nvCxnSpPr>
        <p:spPr>
          <a:xfrm flipV="1">
            <a:off x="9067813" y="1125182"/>
            <a:ext cx="837518" cy="47929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Прямая со стрелкой 68">
            <a:extLst>
              <a:ext uri="{FF2B5EF4-FFF2-40B4-BE49-F238E27FC236}">
                <a16:creationId xmlns:a16="http://schemas.microsoft.com/office/drawing/2014/main" id="{58396B83-59A7-482D-B2C0-F9B74A6DC6BB}"/>
              </a:ext>
            </a:extLst>
          </p:cNvPr>
          <p:cNvCxnSpPr>
            <a:cxnSpLocks/>
            <a:stCxn id="13" idx="3"/>
            <a:endCxn id="62" idx="1"/>
          </p:cNvCxnSpPr>
          <p:nvPr/>
        </p:nvCxnSpPr>
        <p:spPr>
          <a:xfrm>
            <a:off x="7975600" y="1063627"/>
            <a:ext cx="1929731" cy="615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Прямая со стрелкой 70">
            <a:extLst>
              <a:ext uri="{FF2B5EF4-FFF2-40B4-BE49-F238E27FC236}">
                <a16:creationId xmlns:a16="http://schemas.microsoft.com/office/drawing/2014/main" id="{B480FE8B-5108-4C09-B8C4-6A40D88A6D86}"/>
              </a:ext>
            </a:extLst>
          </p:cNvPr>
          <p:cNvCxnSpPr>
            <a:cxnSpLocks/>
            <a:stCxn id="14" idx="3"/>
            <a:endCxn id="62" idx="1"/>
          </p:cNvCxnSpPr>
          <p:nvPr/>
        </p:nvCxnSpPr>
        <p:spPr>
          <a:xfrm flipV="1">
            <a:off x="8140700" y="1125182"/>
            <a:ext cx="1764631" cy="10579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a:extLst>
              <a:ext uri="{FF2B5EF4-FFF2-40B4-BE49-F238E27FC236}">
                <a16:creationId xmlns:a16="http://schemas.microsoft.com/office/drawing/2014/main" id="{78408E1F-F769-450A-A24C-8522075C07A3}"/>
              </a:ext>
            </a:extLst>
          </p:cNvPr>
          <p:cNvCxnSpPr>
            <a:cxnSpLocks/>
            <a:stCxn id="15" idx="3"/>
            <a:endCxn id="62" idx="1"/>
          </p:cNvCxnSpPr>
          <p:nvPr/>
        </p:nvCxnSpPr>
        <p:spPr>
          <a:xfrm flipV="1">
            <a:off x="8623300" y="1125182"/>
            <a:ext cx="1282031" cy="23038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a:extLst>
              <a:ext uri="{FF2B5EF4-FFF2-40B4-BE49-F238E27FC236}">
                <a16:creationId xmlns:a16="http://schemas.microsoft.com/office/drawing/2014/main" id="{38B69490-B89A-4DF4-ADAF-B39E60CC4439}"/>
              </a:ext>
            </a:extLst>
          </p:cNvPr>
          <p:cNvCxnSpPr>
            <a:cxnSpLocks/>
            <a:stCxn id="16" idx="3"/>
            <a:endCxn id="62" idx="1"/>
          </p:cNvCxnSpPr>
          <p:nvPr/>
        </p:nvCxnSpPr>
        <p:spPr>
          <a:xfrm flipV="1">
            <a:off x="8845549" y="1125182"/>
            <a:ext cx="1059782" cy="3484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BD5D4E55-E08C-46B8-92F3-745E8A957912}"/>
              </a:ext>
            </a:extLst>
          </p:cNvPr>
          <p:cNvSpPr txBox="1"/>
          <p:nvPr/>
        </p:nvSpPr>
        <p:spPr>
          <a:xfrm>
            <a:off x="9990824" y="2736500"/>
            <a:ext cx="1933231" cy="1384995"/>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Payment of state fees for registration and examination of the quality of efficacy and safety of a medical device.</a:t>
            </a:r>
            <a:endParaRPr lang="ru-RU" sz="1400" dirty="0">
              <a:solidFill>
                <a:srgbClr val="5D5D5D"/>
              </a:solidFill>
              <a:ea typeface="Malgun Gothic" panose="020B0503020000020004" pitchFamily="34" charset="-127"/>
            </a:endParaRPr>
          </a:p>
        </p:txBody>
      </p:sp>
      <p:pic>
        <p:nvPicPr>
          <p:cNvPr id="103" name="Рисунок 102" descr="Курсор со сплошной заливкой">
            <a:extLst>
              <a:ext uri="{FF2B5EF4-FFF2-40B4-BE49-F238E27FC236}">
                <a16:creationId xmlns:a16="http://schemas.microsoft.com/office/drawing/2014/main" id="{CEC281FF-0C3E-4A15-A1FD-041F68250B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2789738">
            <a:off x="10490200" y="1863147"/>
            <a:ext cx="747778" cy="747778"/>
          </a:xfrm>
          <a:prstGeom prst="rect">
            <a:avLst/>
          </a:prstGeom>
        </p:spPr>
      </p:pic>
      <p:pic>
        <p:nvPicPr>
          <p:cNvPr id="104" name="Рисунок 103" descr="Курсор со сплошной заливкой">
            <a:extLst>
              <a:ext uri="{FF2B5EF4-FFF2-40B4-BE49-F238E27FC236}">
                <a16:creationId xmlns:a16="http://schemas.microsoft.com/office/drawing/2014/main" id="{48453B47-9B55-48AE-BFEE-E11EB6FFD7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3859776">
            <a:off x="10583551" y="4273471"/>
            <a:ext cx="747778" cy="747778"/>
          </a:xfrm>
          <a:prstGeom prst="rect">
            <a:avLst/>
          </a:prstGeom>
        </p:spPr>
      </p:pic>
      <p:sp>
        <p:nvSpPr>
          <p:cNvPr id="105" name="TextBox 104">
            <a:extLst>
              <a:ext uri="{FF2B5EF4-FFF2-40B4-BE49-F238E27FC236}">
                <a16:creationId xmlns:a16="http://schemas.microsoft.com/office/drawing/2014/main" id="{2B4569FE-D317-4291-BAE0-224A0A38B634}"/>
              </a:ext>
            </a:extLst>
          </p:cNvPr>
          <p:cNvSpPr txBox="1"/>
          <p:nvPr/>
        </p:nvSpPr>
        <p:spPr>
          <a:xfrm>
            <a:off x="10044787" y="5179488"/>
            <a:ext cx="1677313" cy="738664"/>
          </a:xfrm>
          <a:prstGeom prst="rect">
            <a:avLst/>
          </a:prstGeom>
          <a:pattFill prst="ltUpDiag">
            <a:fgClr>
              <a:srgbClr val="EFEBE5"/>
            </a:fgClr>
            <a:bgClr>
              <a:schemeClr val="bg1"/>
            </a:bgClr>
          </a:pattFill>
          <a:effectLst>
            <a:outerShdw blurRad="50800" dist="38100" algn="l" rotWithShape="0">
              <a:prstClr val="black">
                <a:alpha val="40000"/>
              </a:prstClr>
            </a:outerShdw>
          </a:effectLst>
        </p:spPr>
        <p:txBody>
          <a:bodyPr wrap="square" rtlCol="0">
            <a:spAutoFit/>
          </a:bodyPr>
          <a:lstStyle/>
          <a:p>
            <a:r>
              <a:rPr lang="en-US" sz="1400" dirty="0">
                <a:solidFill>
                  <a:srgbClr val="5D5D5D"/>
                </a:solidFill>
                <a:latin typeface="Malgun Gothic" panose="020B0503020000020004" pitchFamily="34" charset="-127"/>
                <a:ea typeface="Malgun Gothic" panose="020B0503020000020004" pitchFamily="34" charset="-127"/>
              </a:rPr>
              <a:t>Submission of the dossier to </a:t>
            </a:r>
            <a:r>
              <a:rPr lang="en-US" sz="1400" dirty="0" err="1">
                <a:solidFill>
                  <a:srgbClr val="5D5D5D"/>
                </a:solidFill>
                <a:latin typeface="Malgun Gothic" panose="020B0503020000020004" pitchFamily="34" charset="-127"/>
                <a:ea typeface="Malgun Gothic" panose="020B0503020000020004" pitchFamily="34" charset="-127"/>
              </a:rPr>
              <a:t>Roszdravnadzor</a:t>
            </a:r>
            <a:endParaRPr lang="ru-RU" sz="1400" dirty="0">
              <a:solidFill>
                <a:srgbClr val="5D5D5D"/>
              </a:solidFill>
              <a:ea typeface="Malgun Gothic" panose="020B0503020000020004" pitchFamily="34" charset="-127"/>
            </a:endParaRPr>
          </a:p>
        </p:txBody>
      </p:sp>
    </p:spTree>
    <p:extLst>
      <p:ext uri="{BB962C8B-B14F-4D97-AF65-F5344CB8AC3E}">
        <p14:creationId xmlns:p14="http://schemas.microsoft.com/office/powerpoint/2010/main" val="3291555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BE5"/>
        </a:solidFill>
        <a:effectLst/>
      </p:bgPr>
    </p:bg>
    <p:spTree>
      <p:nvGrpSpPr>
        <p:cNvPr id="1" name=""/>
        <p:cNvGrpSpPr/>
        <p:nvPr/>
      </p:nvGrpSpPr>
      <p:grpSpPr>
        <a:xfrm>
          <a:off x="0" y="0"/>
          <a:ext cx="0" cy="0"/>
          <a:chOff x="0" y="0"/>
          <a:chExt cx="0" cy="0"/>
        </a:xfrm>
      </p:grpSpPr>
      <p:pic>
        <p:nvPicPr>
          <p:cNvPr id="163" name="Рисунок 162">
            <a:extLst>
              <a:ext uri="{FF2B5EF4-FFF2-40B4-BE49-F238E27FC236}">
                <a16:creationId xmlns:a16="http://schemas.microsoft.com/office/drawing/2014/main" id="{78AD271A-B9AA-4192-815C-C48960B60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21" y="623310"/>
            <a:ext cx="6583814" cy="2564499"/>
          </a:xfrm>
          <a:prstGeom prst="rect">
            <a:avLst/>
          </a:prstGeom>
          <a:effectLst>
            <a:outerShdw blurRad="50800" dist="38100" algn="l" rotWithShape="0">
              <a:prstClr val="black">
                <a:alpha val="40000"/>
              </a:prstClr>
            </a:outerShdw>
          </a:effectLst>
        </p:spPr>
      </p:pic>
      <p:pic>
        <p:nvPicPr>
          <p:cNvPr id="165" name="Рисунок 164">
            <a:extLst>
              <a:ext uri="{FF2B5EF4-FFF2-40B4-BE49-F238E27FC236}">
                <a16:creationId xmlns:a16="http://schemas.microsoft.com/office/drawing/2014/main" id="{3B28C399-8C28-43E0-9917-6D94ACF1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0011" y="3670192"/>
            <a:ext cx="7349927" cy="2564499"/>
          </a:xfrm>
          <a:prstGeom prst="rect">
            <a:avLst/>
          </a:prstGeom>
          <a:noFill/>
          <a:effectLst>
            <a:outerShdw blurRad="50800" dist="38100" algn="l" rotWithShape="0">
              <a:prstClr val="black">
                <a:alpha val="40000"/>
              </a:prstClr>
            </a:outerShdw>
          </a:effectLst>
        </p:spPr>
      </p:pic>
      <p:pic>
        <p:nvPicPr>
          <p:cNvPr id="166" name="Рисунок 165" descr="Курсор со сплошной заливкой">
            <a:extLst>
              <a:ext uri="{FF2B5EF4-FFF2-40B4-BE49-F238E27FC236}">
                <a16:creationId xmlns:a16="http://schemas.microsoft.com/office/drawing/2014/main" id="{F25E20AB-146B-4026-AC8A-1B614423A9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2318787">
            <a:off x="6692038" y="2770437"/>
            <a:ext cx="747778" cy="747778"/>
          </a:xfrm>
          <a:prstGeom prst="rect">
            <a:avLst/>
          </a:prstGeom>
        </p:spPr>
      </p:pic>
      <p:pic>
        <p:nvPicPr>
          <p:cNvPr id="167" name="Рисунок 166" descr="Курсор со сплошной заливкой">
            <a:extLst>
              <a:ext uri="{FF2B5EF4-FFF2-40B4-BE49-F238E27FC236}">
                <a16:creationId xmlns:a16="http://schemas.microsoft.com/office/drawing/2014/main" id="{E4FBB729-FB6F-4550-928F-D4EFB5B1CF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1126012">
            <a:off x="4805487" y="2939486"/>
            <a:ext cx="747778" cy="747778"/>
          </a:xfrm>
          <a:prstGeom prst="rect">
            <a:avLst/>
          </a:prstGeom>
        </p:spPr>
      </p:pic>
    </p:spTree>
    <p:extLst>
      <p:ext uri="{BB962C8B-B14F-4D97-AF65-F5344CB8AC3E}">
        <p14:creationId xmlns:p14="http://schemas.microsoft.com/office/powerpoint/2010/main" val="3703836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1E0CCE-9129-41DB-956F-9FA39628E872}"/>
              </a:ext>
            </a:extLst>
          </p:cNvPr>
          <p:cNvSpPr>
            <a:spLocks noGrp="1"/>
          </p:cNvSpPr>
          <p:nvPr>
            <p:ph type="title"/>
          </p:nvPr>
        </p:nvSpPr>
        <p:spPr>
          <a:xfrm>
            <a:off x="838200" y="2698282"/>
            <a:ext cx="4995512" cy="1461436"/>
          </a:xfrm>
          <a:pattFill prst="ltUpDiag">
            <a:fgClr>
              <a:srgbClr val="EFEBE5"/>
            </a:fgClr>
            <a:bgClr>
              <a:schemeClr val="bg1"/>
            </a:bgClr>
          </a:pattFill>
          <a:effectLst>
            <a:outerShdw blurRad="50800" dist="38100" algn="l" rotWithShape="0">
              <a:prstClr val="black">
                <a:alpha val="40000"/>
              </a:prstClr>
            </a:outerShdw>
          </a:effectLst>
        </p:spPr>
        <p:txBody>
          <a:bodyPr>
            <a:normAutofit/>
          </a:bodyPr>
          <a:lstStyle/>
          <a:p>
            <a:r>
              <a:rPr lang="en-US" sz="4000" b="1" dirty="0">
                <a:solidFill>
                  <a:srgbClr val="EF7A1B"/>
                </a:solidFill>
                <a:latin typeface="Malgun Gothic" panose="020B0503020000020004" pitchFamily="34" charset="-127"/>
                <a:ea typeface="Malgun Gothic" panose="020B0503020000020004" pitchFamily="34" charset="-127"/>
              </a:rPr>
              <a:t>Technical Testing of Medical Devices</a:t>
            </a:r>
            <a:endParaRPr lang="ru-RU" sz="4000" b="1" dirty="0">
              <a:solidFill>
                <a:srgbClr val="EF7A1B"/>
              </a:solidFill>
              <a:ea typeface="Malgun Gothic" panose="020B0503020000020004" pitchFamily="34" charset="-127"/>
            </a:endParaRPr>
          </a:p>
        </p:txBody>
      </p:sp>
      <p:pic>
        <p:nvPicPr>
          <p:cNvPr id="7" name="Рисунок 6">
            <a:extLst>
              <a:ext uri="{FF2B5EF4-FFF2-40B4-BE49-F238E27FC236}">
                <a16:creationId xmlns:a16="http://schemas.microsoft.com/office/drawing/2014/main" id="{854A8B7B-9E54-47D3-BD50-797B1260E9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833712" y="30162"/>
            <a:ext cx="6858000" cy="6858000"/>
          </a:xfrm>
          <a:prstGeom prst="rect">
            <a:avLst/>
          </a:prstGeom>
        </p:spPr>
      </p:pic>
    </p:spTree>
    <p:extLst>
      <p:ext uri="{BB962C8B-B14F-4D97-AF65-F5344CB8AC3E}">
        <p14:creationId xmlns:p14="http://schemas.microsoft.com/office/powerpoint/2010/main" val="3033235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986</Words>
  <Application>Microsoft Office PowerPoint</Application>
  <PresentationFormat>Широкоэкранный</PresentationFormat>
  <Paragraphs>72</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Malgun Gothic</vt:lpstr>
      <vt:lpstr>Arial</vt:lpstr>
      <vt:lpstr>Bad Script</vt:lpstr>
      <vt:lpstr>Calibri</vt:lpstr>
      <vt:lpstr>Calibri Light</vt:lpstr>
      <vt:lpstr>Wingdings</vt:lpstr>
      <vt:lpstr>Тема Office</vt:lpstr>
      <vt:lpstr>Презентация PowerPoint</vt:lpstr>
      <vt:lpstr>Who is MTG</vt:lpstr>
      <vt:lpstr>Company Structure</vt:lpstr>
      <vt:lpstr>Main activities of the company</vt:lpstr>
      <vt:lpstr>Medical device registration process</vt:lpstr>
      <vt:lpstr>Medical Device Registration Process</vt:lpstr>
      <vt:lpstr>Презентация PowerPoint</vt:lpstr>
      <vt:lpstr>Презентация PowerPoint</vt:lpstr>
      <vt:lpstr>Technical Testing of Medical Devices</vt:lpstr>
      <vt:lpstr>Презентация PowerPoint</vt:lpstr>
      <vt:lpstr>Clinical trials of medical devices</vt:lpstr>
      <vt:lpstr>The process of working with medical and preventive institutions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ХасановРМ</dc:creator>
  <cp:lastModifiedBy>ХасановРМ</cp:lastModifiedBy>
  <cp:revision>31</cp:revision>
  <dcterms:created xsi:type="dcterms:W3CDTF">2023-10-19T08:12:58Z</dcterms:created>
  <dcterms:modified xsi:type="dcterms:W3CDTF">2023-10-19T16:07:37Z</dcterms:modified>
</cp:coreProperties>
</file>